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Century Gothic"/>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italic.fntdata"/><Relationship Id="rId20" Type="http://schemas.openxmlformats.org/officeDocument/2006/relationships/slide" Target="slides/slide15.xml"/><Relationship Id="rId41" Type="http://schemas.openxmlformats.org/officeDocument/2006/relationships/font" Target="fonts/CenturyGothic-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enturyGothic-bold.fntdata"/><Relationship Id="rId16" Type="http://schemas.openxmlformats.org/officeDocument/2006/relationships/slide" Target="slides/slide11.xml"/><Relationship Id="rId38" Type="http://schemas.openxmlformats.org/officeDocument/2006/relationships/font" Target="fonts/CenturyGothic-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7d097eccf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7d097eccf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cafc6c00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cafc6c00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cafc6c00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cafc6c00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7cafc6c00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7cafc6c00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cafc6c00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7cafc6c00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t>East Austin is the most popular neighbourhood - amount of houses + reviews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d1de5a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7d1de5a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cafc6c00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cafc6c00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cafc6c00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cafc6c00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cafc6c00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cafc6c00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cafc6c00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7cafc6c00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7ae82863c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7ae82863c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t>Should we remove this slide to shorten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iw"/>
              <a:t>High level + Austin - 5 min</a:t>
            </a:r>
            <a:endParaRPr/>
          </a:p>
          <a:p>
            <a:pPr indent="0" lvl="0" marL="0" rtl="0" algn="l">
              <a:spcBef>
                <a:spcPts val="0"/>
              </a:spcBef>
              <a:spcAft>
                <a:spcPts val="0"/>
              </a:spcAft>
              <a:buNone/>
            </a:pPr>
            <a:r>
              <a:rPr lang="iw"/>
              <a:t>Insight - 12 min</a:t>
            </a:r>
            <a:endParaRPr/>
          </a:p>
          <a:p>
            <a:pPr indent="0" lvl="0" marL="0" rtl="0" algn="l">
              <a:spcBef>
                <a:spcPts val="0"/>
              </a:spcBef>
              <a:spcAft>
                <a:spcPts val="0"/>
              </a:spcAft>
              <a:buNone/>
            </a:pPr>
            <a:r>
              <a:rPr lang="iw"/>
              <a:t>Summary &amp; Q&amp;A - 3 min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cafc6c00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cafc6c00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cafc6c00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7cafc6c00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cafc6c00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cafc6c00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cafc6c00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cafc6c00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7d097eccf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7d097eccf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cafc6c00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7cafc6c00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d097eccf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7d097eccf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d31a8df4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7d31a8df4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iw">
                <a:solidFill>
                  <a:schemeClr val="dk1"/>
                </a:solidFill>
              </a:rPr>
              <a:t>Growing investments in high-tech &amp; increase of start-ups</a:t>
            </a:r>
            <a:endParaRPr>
              <a:solidFill>
                <a:schemeClr val="dk1"/>
              </a:solidFill>
            </a:endParaRPr>
          </a:p>
          <a:p>
            <a:pPr indent="-298450" lvl="0" marL="457200" rtl="0" algn="l">
              <a:spcBef>
                <a:spcPts val="0"/>
              </a:spcBef>
              <a:spcAft>
                <a:spcPts val="0"/>
              </a:spcAft>
              <a:buClr>
                <a:schemeClr val="dk1"/>
              </a:buClr>
              <a:buSzPts val="1100"/>
              <a:buChar char="●"/>
            </a:pPr>
            <a:r>
              <a:rPr lang="iw">
                <a:solidFill>
                  <a:schemeClr val="dk1"/>
                </a:solidFill>
              </a:rPr>
              <a:t>Become one of the hottest relocation hotspots for tech talent during the pandemic, and favorite by San Francisco techies</a:t>
            </a:r>
            <a:endParaRPr>
              <a:solidFill>
                <a:schemeClr val="dk1"/>
              </a:solidFill>
            </a:endParaRPr>
          </a:p>
          <a:p>
            <a:pPr indent="-298450" lvl="0" marL="457200" rtl="0" algn="l">
              <a:spcBef>
                <a:spcPts val="0"/>
              </a:spcBef>
              <a:spcAft>
                <a:spcPts val="0"/>
              </a:spcAft>
              <a:buClr>
                <a:schemeClr val="dk1"/>
              </a:buClr>
              <a:buSzPts val="1100"/>
              <a:buChar char="●"/>
            </a:pPr>
            <a:r>
              <a:rPr lang="iw">
                <a:solidFill>
                  <a:schemeClr val="dk1"/>
                </a:solidFill>
              </a:rPr>
              <a:t>Tesla founder Elon Musk has a Cybertruck factory under construction outside the city, and his Boring Company recently bought an industrial site nearby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d097eccf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7d097eccf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7ae82863c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7ae82863c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e6ed8137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e6ed8137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t>In this slide we are going to present how we explored &amp; </a:t>
            </a:r>
            <a:r>
              <a:rPr lang="iw"/>
              <a:t> and analysis of the Data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ae82863c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7ae82863c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w"/>
              <a:t>For users - Airbnb growing as it alternative accommodation per market demand, operates in numerous countries &amp; cities worldwide, platform is user-friendly, Enable diverse offering, Review &amp; rating system builds trust among users, Airbnb has worked to adapt to local regulations and address concerns from cities and communities. This adaptability has allowed it to navigate regulatory challenges in various markets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cafc6c00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7cafc6c00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t>SuperHost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cafc6c00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7cafc6c00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t>Consider if we have the Supor Host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7cafc6c00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7cafc6c00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w"/>
              <a:t>Population of ~1M</a:t>
            </a:r>
            <a:endParaRPr/>
          </a:p>
          <a:p>
            <a:pPr indent="-298450" lvl="0" marL="457200" rtl="0" algn="l">
              <a:spcBef>
                <a:spcPts val="0"/>
              </a:spcBef>
              <a:spcAft>
                <a:spcPts val="0"/>
              </a:spcAft>
              <a:buSzPts val="1100"/>
              <a:buChar char="●"/>
            </a:pPr>
            <a:r>
              <a:rPr lang="iw"/>
              <a:t>Home to the University of Texas flagship campus</a:t>
            </a:r>
            <a:endParaRPr/>
          </a:p>
          <a:p>
            <a:pPr indent="-298450" lvl="0" marL="457200" rtl="0" algn="l">
              <a:spcBef>
                <a:spcPts val="0"/>
              </a:spcBef>
              <a:spcAft>
                <a:spcPts val="0"/>
              </a:spcAft>
              <a:buSzPts val="1100"/>
              <a:buChar char="●"/>
            </a:pPr>
            <a:r>
              <a:rPr lang="iw"/>
              <a:t>Known for its eclectic live-music scene centered around country, blues &amp; rock</a:t>
            </a:r>
            <a:endParaRPr/>
          </a:p>
          <a:p>
            <a:pPr indent="-298450" lvl="0" marL="457200" rtl="0" algn="l">
              <a:spcBef>
                <a:spcPts val="0"/>
              </a:spcBef>
              <a:spcAft>
                <a:spcPts val="0"/>
              </a:spcAft>
              <a:buSzPts val="1100"/>
              <a:buChar char="●"/>
            </a:pPr>
            <a:r>
              <a:rPr lang="iw"/>
              <a:t>Its many parks and lakes are popular for hiking, biking, swimming and boating</a:t>
            </a:r>
            <a:endParaRPr/>
          </a:p>
          <a:p>
            <a:pPr indent="-298450" lvl="0" marL="457200" rtl="0" algn="l">
              <a:spcBef>
                <a:spcPts val="0"/>
              </a:spcBef>
              <a:spcAft>
                <a:spcPts val="0"/>
              </a:spcAft>
              <a:buSzPts val="1100"/>
              <a:buChar char="●"/>
            </a:pPr>
            <a:r>
              <a:rPr lang="iw"/>
              <a:t>Progressive culture, Austin's got it — it's the third-best LGBTQ city in the US</a:t>
            </a:r>
            <a:endParaRPr/>
          </a:p>
          <a:p>
            <a:pPr indent="-298450" lvl="0" marL="457200" rtl="0" algn="l">
              <a:spcBef>
                <a:spcPts val="0"/>
              </a:spcBef>
              <a:spcAft>
                <a:spcPts val="0"/>
              </a:spcAft>
              <a:buSzPts val="1100"/>
              <a:buChar char="●"/>
            </a:pPr>
            <a:r>
              <a:rPr lang="iw"/>
              <a:t>G</a:t>
            </a:r>
            <a:r>
              <a:rPr lang="iw"/>
              <a:t>rowing investments in high-tech &amp; increase of start-ups</a:t>
            </a:r>
            <a:endParaRPr/>
          </a:p>
          <a:p>
            <a:pPr indent="-298450" lvl="0" marL="457200" rtl="0" algn="l">
              <a:spcBef>
                <a:spcPts val="0"/>
              </a:spcBef>
              <a:spcAft>
                <a:spcPts val="0"/>
              </a:spcAft>
              <a:buSzPts val="1100"/>
              <a:buChar char="●"/>
            </a:pPr>
            <a:r>
              <a:rPr lang="iw"/>
              <a:t>Become one of the hottest relocation hotspots for tech talent during the pandemic, and favorite by San Francisco techies</a:t>
            </a:r>
            <a:endParaRPr/>
          </a:p>
          <a:p>
            <a:pPr indent="-298450" lvl="0" marL="457200" rtl="0" algn="l">
              <a:spcBef>
                <a:spcPts val="0"/>
              </a:spcBef>
              <a:spcAft>
                <a:spcPts val="0"/>
              </a:spcAft>
              <a:buSzPts val="1100"/>
              <a:buChar char="●"/>
            </a:pPr>
            <a:r>
              <a:rPr lang="iw"/>
              <a:t>Tesla founder Elon Musk has a Cybertruck factory under construction outside the city, and his Boring Company recently bought an industrial site nearby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7d097eccf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7d097eccf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t>Tax law beneficial &amp; incentive can significantly enhance the property's profitability and long-term value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w"/>
              <a:t>For users - Airbnb growing as it alternative accommodation per market demand, operates in numerous countries &amp; cities worldwide, platform is user-friendly, Enable diverse offering, Review &amp; rating system builds trust among users, Airbnb has worked to adapt to local regulations and address concerns from cities and communities. This adaptability has allowed it to navigate regulatory challenges in various markets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d097eccf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7d097eccf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ae82863c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ae82863c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t>Analysis of Data Quality</a:t>
            </a:r>
            <a:endParaRPr/>
          </a:p>
          <a:p>
            <a:pPr indent="-298450" lvl="0" marL="457200" rtl="0" algn="l">
              <a:spcBef>
                <a:spcPts val="0"/>
              </a:spcBef>
              <a:spcAft>
                <a:spcPts val="0"/>
              </a:spcAft>
              <a:buSzPts val="1100"/>
              <a:buAutoNum type="arabicPeriod"/>
            </a:pPr>
            <a:r>
              <a:rPr lang="iw"/>
              <a:t>Price : The price column contained data in string format with the currency symbol “$” and comma separator attached to it.</a:t>
            </a:r>
            <a:endParaRPr/>
          </a:p>
          <a:p>
            <a:pPr indent="-298450" lvl="0" marL="457200" rtl="0" algn="l">
              <a:spcBef>
                <a:spcPts val="0"/>
              </a:spcBef>
              <a:spcAft>
                <a:spcPts val="0"/>
              </a:spcAft>
              <a:buSzPts val="1100"/>
              <a:buAutoNum type="arabicPeriod"/>
            </a:pPr>
            <a:r>
              <a:rPr lang="iw"/>
              <a:t>Date: We transformed the host_since and date columns to datetime format.</a:t>
            </a:r>
            <a:endParaRPr/>
          </a:p>
          <a:p>
            <a:pPr indent="-298450" lvl="0" marL="457200" rtl="0" algn="l">
              <a:spcBef>
                <a:spcPts val="0"/>
              </a:spcBef>
              <a:spcAft>
                <a:spcPts val="0"/>
              </a:spcAft>
              <a:buSzPts val="1100"/>
              <a:buAutoNum type="arabicPeriod"/>
            </a:pPr>
            <a:r>
              <a:rPr lang="iw"/>
              <a:t>Dealing with missing values : The data also had null values to preserve all the information, we imputed or dropped the rows containing null values.</a:t>
            </a:r>
            <a:endParaRPr/>
          </a:p>
          <a:p>
            <a:pPr indent="-298450" lvl="0" marL="457200" rtl="0" algn="l">
              <a:spcBef>
                <a:spcPts val="0"/>
              </a:spcBef>
              <a:spcAft>
                <a:spcPts val="0"/>
              </a:spcAft>
              <a:buSzPts val="1100"/>
              <a:buAutoNum type="arabicPeriod"/>
            </a:pPr>
            <a:r>
              <a:rPr lang="iw"/>
              <a:t>Imputed : we fixed some wrong entry in the host_neighbourhood column, moreover, we segment the property type, the zipcode and the price columns.</a:t>
            </a:r>
            <a:endParaRPr/>
          </a:p>
          <a:p>
            <a:pPr indent="0" lvl="0" marL="0" rtl="0" algn="l">
              <a:spcBef>
                <a:spcPts val="0"/>
              </a:spcBef>
              <a:spcAft>
                <a:spcPts val="0"/>
              </a:spcAft>
              <a:buNone/>
            </a:pPr>
            <a:r>
              <a:t/>
            </a:r>
            <a:endParaRPr/>
          </a:p>
          <a:p>
            <a:pPr indent="0" lvl="0" marL="0" rtl="0" algn="l">
              <a:spcBef>
                <a:spcPts val="0"/>
              </a:spcBef>
              <a:spcAft>
                <a:spcPts val="0"/>
              </a:spcAft>
              <a:buNone/>
            </a:pPr>
            <a:r>
              <a:rPr lang="iw"/>
              <a:t>Exploratory Data Analysis - Hypothesis Testing, Sentiment Analysis, S</a:t>
            </a:r>
            <a:r>
              <a:rPr lang="iw"/>
              <a:t>p</a:t>
            </a:r>
            <a:r>
              <a:rPr lang="iw"/>
              <a:t>atial Data Analysis, Demand and price analysis, Textual data mining, Other interesting insights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7d097eccf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7d097eccf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t>Why there is downsize in 2018?, 2020 is Covid</a:t>
            </a:r>
            <a:endParaRPr/>
          </a:p>
          <a:p>
            <a:pPr indent="0" lvl="0" marL="0" rtl="0" algn="l">
              <a:spcBef>
                <a:spcPts val="0"/>
              </a:spcBef>
              <a:spcAft>
                <a:spcPts val="0"/>
              </a:spcAft>
              <a:buNone/>
            </a:pPr>
            <a:r>
              <a:t/>
            </a:r>
            <a:endParaRPr/>
          </a:p>
          <a:p>
            <a:pPr indent="0" lvl="0" marL="0" rtl="0" algn="l">
              <a:spcBef>
                <a:spcPts val="0"/>
              </a:spcBef>
              <a:spcAft>
                <a:spcPts val="0"/>
              </a:spcAft>
              <a:buNone/>
            </a:pPr>
            <a:r>
              <a:rPr lang="iw"/>
              <a:t>Analysis of Data Quality</a:t>
            </a:r>
            <a:endParaRPr/>
          </a:p>
          <a:p>
            <a:pPr indent="-298450" lvl="0" marL="457200" rtl="0" algn="l">
              <a:spcBef>
                <a:spcPts val="0"/>
              </a:spcBef>
              <a:spcAft>
                <a:spcPts val="0"/>
              </a:spcAft>
              <a:buSzPts val="1100"/>
              <a:buAutoNum type="arabicPeriod"/>
            </a:pPr>
            <a:r>
              <a:rPr lang="iw"/>
              <a:t>Price : The price column contained data in string format with the currency symbol “$” and comma separator attached to it.</a:t>
            </a:r>
            <a:endParaRPr/>
          </a:p>
          <a:p>
            <a:pPr indent="-298450" lvl="0" marL="457200" rtl="0" algn="l">
              <a:spcBef>
                <a:spcPts val="0"/>
              </a:spcBef>
              <a:spcAft>
                <a:spcPts val="0"/>
              </a:spcAft>
              <a:buSzPts val="1100"/>
              <a:buAutoNum type="arabicPeriod"/>
            </a:pPr>
            <a:r>
              <a:rPr lang="iw"/>
              <a:t>Date: We transformed the host_since and date columns to datetime format.</a:t>
            </a:r>
            <a:endParaRPr/>
          </a:p>
          <a:p>
            <a:pPr indent="-298450" lvl="0" marL="457200" rtl="0" algn="l">
              <a:spcBef>
                <a:spcPts val="0"/>
              </a:spcBef>
              <a:spcAft>
                <a:spcPts val="0"/>
              </a:spcAft>
              <a:buSzPts val="1100"/>
              <a:buAutoNum type="arabicPeriod"/>
            </a:pPr>
            <a:r>
              <a:rPr lang="iw"/>
              <a:t>Dealing with missing values : The data also had null values to preserve all the information, we imputed or dropped the rows containing null values.</a:t>
            </a:r>
            <a:endParaRPr/>
          </a:p>
          <a:p>
            <a:pPr indent="-298450" lvl="0" marL="457200" rtl="0" algn="l">
              <a:spcBef>
                <a:spcPts val="0"/>
              </a:spcBef>
              <a:spcAft>
                <a:spcPts val="0"/>
              </a:spcAft>
              <a:buSzPts val="1100"/>
              <a:buAutoNum type="arabicPeriod"/>
            </a:pPr>
            <a:r>
              <a:rPr lang="iw"/>
              <a:t>Imputed : we fixed some wrong entry in the host_neighbourhood column, moreover, we segment the property type, the zipcode and the price columns.</a:t>
            </a:r>
            <a:endParaRPr/>
          </a:p>
          <a:p>
            <a:pPr indent="0" lvl="0" marL="0" rtl="0" algn="l">
              <a:spcBef>
                <a:spcPts val="0"/>
              </a:spcBef>
              <a:spcAft>
                <a:spcPts val="0"/>
              </a:spcAft>
              <a:buNone/>
            </a:pPr>
            <a:r>
              <a:t/>
            </a:r>
            <a:endParaRPr/>
          </a:p>
          <a:p>
            <a:pPr indent="0" lvl="0" marL="0" rtl="0" algn="l">
              <a:spcBef>
                <a:spcPts val="0"/>
              </a:spcBef>
              <a:spcAft>
                <a:spcPts val="0"/>
              </a:spcAft>
              <a:buNone/>
            </a:pPr>
            <a:r>
              <a:rPr lang="iw"/>
              <a:t>Exploratory Data Analysis - Hypothesis Testing, Sentiment Analysis, Spatial Data Analysis, Demand and price analysis, Textual data mining, Other interesting insights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cafc6c00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cafc6c00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jp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businessinsider.com/austin-texas-silicon-hills-tech-capital-city-photos-2019-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1" Type="http://schemas.openxmlformats.org/officeDocument/2006/relationships/image" Target="../media/image2.jpg"/><Relationship Id="rId10" Type="http://schemas.openxmlformats.org/officeDocument/2006/relationships/image" Target="../media/image17.png"/><Relationship Id="rId13" Type="http://schemas.openxmlformats.org/officeDocument/2006/relationships/image" Target="../media/image23.png"/><Relationship Id="rId12"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businessinsider.com/austin-texas-silicon-hills-tech-capital-city-photos-2019-2" TargetMode="External"/><Relationship Id="rId4" Type="http://schemas.openxmlformats.org/officeDocument/2006/relationships/hyperlink" Target="https://cbsaustin.com/news/local/new-lgbtqia-laws-in-texas-safety-or-attack-watch-cbs-austins-the-all-in-yall" TargetMode="External"/><Relationship Id="rId9" Type="http://schemas.openxmlformats.org/officeDocument/2006/relationships/image" Target="../media/image18.jpg"/><Relationship Id="rId15" Type="http://schemas.openxmlformats.org/officeDocument/2006/relationships/image" Target="../media/image9.png"/><Relationship Id="rId14" Type="http://schemas.openxmlformats.org/officeDocument/2006/relationships/image" Target="../media/image24.png"/><Relationship Id="rId5" Type="http://schemas.openxmlformats.org/officeDocument/2006/relationships/hyperlink" Target="https://www.austintexas.org/" TargetMode="External"/><Relationship Id="rId6" Type="http://schemas.openxmlformats.org/officeDocument/2006/relationships/image" Target="../media/image28.png"/><Relationship Id="rId7" Type="http://schemas.openxmlformats.org/officeDocument/2006/relationships/image" Target="../media/image30.jpg"/><Relationship Id="rId8"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businessinsider.com/austin-texas-silicon-hills-tech-capital-city-photos-2019-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40000"/>
          </a:blip>
          <a:srcRect b="32103" l="0" r="0" t="32103"/>
          <a:stretch/>
        </p:blipFill>
        <p:spPr>
          <a:xfrm>
            <a:off x="0" y="-22825"/>
            <a:ext cx="9080099" cy="5200174"/>
          </a:xfrm>
          <a:prstGeom prst="rect">
            <a:avLst/>
          </a:prstGeom>
          <a:noFill/>
          <a:ln>
            <a:noFill/>
          </a:ln>
        </p:spPr>
      </p:pic>
      <p:sp>
        <p:nvSpPr>
          <p:cNvPr id="55" name="Google Shape;55;p13"/>
          <p:cNvSpPr txBox="1"/>
          <p:nvPr>
            <p:ph type="ctrTitle"/>
          </p:nvPr>
        </p:nvSpPr>
        <p:spPr>
          <a:xfrm>
            <a:off x="246525" y="3190475"/>
            <a:ext cx="8577600" cy="1028100"/>
          </a:xfrm>
          <a:prstGeom prst="rect">
            <a:avLst/>
          </a:prstGeom>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iw" sz="5000">
                <a:solidFill>
                  <a:srgbClr val="660000"/>
                </a:solidFill>
                <a:latin typeface="Century Gothic"/>
                <a:ea typeface="Century Gothic"/>
                <a:cs typeface="Century Gothic"/>
                <a:sym typeface="Century Gothic"/>
              </a:rPr>
              <a:t>AIRBNB</a:t>
            </a:r>
            <a:r>
              <a:rPr b="1" lang="iw" sz="5000">
                <a:solidFill>
                  <a:srgbClr val="660000"/>
                </a:solidFill>
                <a:latin typeface="Century Gothic"/>
                <a:ea typeface="Century Gothic"/>
                <a:cs typeface="Century Gothic"/>
                <a:sym typeface="Century Gothic"/>
              </a:rPr>
              <a:t> </a:t>
            </a:r>
            <a:r>
              <a:rPr b="1" lang="iw" sz="5000">
                <a:solidFill>
                  <a:srgbClr val="660000"/>
                </a:solidFill>
                <a:latin typeface="Century Gothic"/>
                <a:ea typeface="Century Gothic"/>
                <a:cs typeface="Century Gothic"/>
                <a:sym typeface="Century Gothic"/>
              </a:rPr>
              <a:t>in Austin Texas</a:t>
            </a:r>
            <a:endParaRPr b="1" sz="5000">
              <a:solidFill>
                <a:srgbClr val="660000"/>
              </a:solidFill>
              <a:latin typeface="Century Gothic"/>
              <a:ea typeface="Century Gothic"/>
              <a:cs typeface="Century Gothic"/>
              <a:sym typeface="Century Gothic"/>
            </a:endParaRPr>
          </a:p>
        </p:txBody>
      </p:sp>
      <p:sp>
        <p:nvSpPr>
          <p:cNvPr id="56" name="Google Shape;56;p13"/>
          <p:cNvSpPr txBox="1"/>
          <p:nvPr>
            <p:ph idx="1" type="subTitle"/>
          </p:nvPr>
        </p:nvSpPr>
        <p:spPr>
          <a:xfrm>
            <a:off x="311700" y="4205725"/>
            <a:ext cx="8520600" cy="657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iw">
                <a:solidFill>
                  <a:srgbClr val="24292E"/>
                </a:solidFill>
                <a:latin typeface="Century Gothic"/>
                <a:ea typeface="Century Gothic"/>
                <a:cs typeface="Century Gothic"/>
                <a:sym typeface="Century Gothic"/>
              </a:rPr>
              <a:t>Data Analyst Program</a:t>
            </a:r>
            <a:r>
              <a:rPr b="1" lang="iw">
                <a:solidFill>
                  <a:srgbClr val="24292E"/>
                </a:solidFill>
                <a:latin typeface="Century Gothic"/>
                <a:ea typeface="Century Gothic"/>
                <a:cs typeface="Century Gothic"/>
                <a:sym typeface="Century Gothic"/>
              </a:rPr>
              <a:t> -</a:t>
            </a:r>
            <a:r>
              <a:rPr b="1" lang="iw">
                <a:solidFill>
                  <a:srgbClr val="24292E"/>
                </a:solidFill>
                <a:latin typeface="Century Gothic"/>
                <a:ea typeface="Century Gothic"/>
                <a:cs typeface="Century Gothic"/>
                <a:sym typeface="Century Gothic"/>
              </a:rPr>
              <a:t> Hebrew University </a:t>
            </a:r>
            <a:endParaRPr b="1" sz="1632">
              <a:solidFill>
                <a:srgbClr val="24292E"/>
              </a:solidFill>
              <a:latin typeface="Century Gothic"/>
              <a:ea typeface="Century Gothic"/>
              <a:cs typeface="Century Gothic"/>
              <a:sym typeface="Century Gothic"/>
            </a:endParaRPr>
          </a:p>
        </p:txBody>
      </p:sp>
      <p:cxnSp>
        <p:nvCxnSpPr>
          <p:cNvPr id="57" name="Google Shape;57;p13"/>
          <p:cNvCxnSpPr/>
          <p:nvPr/>
        </p:nvCxnSpPr>
        <p:spPr>
          <a:xfrm flipH="1" rot="10800000">
            <a:off x="170325" y="4115150"/>
            <a:ext cx="8804400" cy="12300"/>
          </a:xfrm>
          <a:prstGeom prst="curvedConnector3">
            <a:avLst>
              <a:gd fmla="val 50000" name="adj1"/>
            </a:avLst>
          </a:prstGeom>
          <a:noFill/>
          <a:ln cap="flat" cmpd="sng" w="28575">
            <a:solidFill>
              <a:srgbClr val="4C1130"/>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idx="1" type="body"/>
          </p:nvPr>
        </p:nvSpPr>
        <p:spPr>
          <a:xfrm>
            <a:off x="240350" y="1516900"/>
            <a:ext cx="8592000" cy="1902900"/>
          </a:xfrm>
          <a:prstGeom prst="rect">
            <a:avLst/>
          </a:prstGeom>
          <a:gradFill>
            <a:gsLst>
              <a:gs pos="0">
                <a:srgbClr val="F3F3F3"/>
              </a:gs>
              <a:gs pos="100000">
                <a:srgbClr val="B3B3B3"/>
              </a:gs>
            </a:gsLst>
            <a:path path="circle">
              <a:fillToRect b="50%" l="50%" r="50%" t="50%"/>
            </a:path>
            <a:tileRect/>
          </a:gradFill>
        </p:spPr>
        <p:txBody>
          <a:bodyPr anchorCtr="0" anchor="ctr" bIns="91425" lIns="91425" spcFirstLastPara="1" rIns="91425" wrap="square" tIns="91425">
            <a:noAutofit/>
          </a:bodyPr>
          <a:lstStyle/>
          <a:p>
            <a:pPr indent="0" lvl="0" marL="0" marR="0" rtl="0" algn="ctr">
              <a:lnSpc>
                <a:spcPct val="95000"/>
              </a:lnSpc>
              <a:spcBef>
                <a:spcPts val="0"/>
              </a:spcBef>
              <a:spcAft>
                <a:spcPts val="1200"/>
              </a:spcAft>
              <a:buNone/>
            </a:pPr>
            <a:r>
              <a:rPr b="1" lang="iw" sz="3529">
                <a:solidFill>
                  <a:schemeClr val="dk1"/>
                </a:solidFill>
                <a:latin typeface="Century Gothic"/>
                <a:ea typeface="Century Gothic"/>
                <a:cs typeface="Century Gothic"/>
                <a:sym typeface="Century Gothic"/>
              </a:rPr>
              <a:t>Spatial View &amp; Deep Dive Analysis</a:t>
            </a:r>
            <a:endParaRPr b="1" sz="3529">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3">
            <a:alphaModFix/>
          </a:blip>
          <a:srcRect b="1939" l="0" r="0" t="6586"/>
          <a:stretch/>
        </p:blipFill>
        <p:spPr>
          <a:xfrm>
            <a:off x="269375" y="535825"/>
            <a:ext cx="8605276" cy="4531473"/>
          </a:xfrm>
          <a:prstGeom prst="rect">
            <a:avLst/>
          </a:prstGeom>
          <a:noFill/>
          <a:ln cap="flat" cmpd="sng" w="9525">
            <a:solidFill>
              <a:srgbClr val="999999"/>
            </a:solidFill>
            <a:prstDash val="solid"/>
            <a:round/>
            <a:headEnd len="sm" w="sm" type="none"/>
            <a:tailEnd len="sm" w="sm" type="none"/>
          </a:ln>
        </p:spPr>
      </p:pic>
      <p:sp>
        <p:nvSpPr>
          <p:cNvPr id="133" name="Google Shape;133;p23"/>
          <p:cNvSpPr txBox="1"/>
          <p:nvPr>
            <p:ph idx="1" type="body"/>
          </p:nvPr>
        </p:nvSpPr>
        <p:spPr>
          <a:xfrm>
            <a:off x="276013" y="93800"/>
            <a:ext cx="8592000" cy="290700"/>
          </a:xfrm>
          <a:prstGeom prst="rect">
            <a:avLst/>
          </a:prstGeom>
          <a:noFill/>
        </p:spPr>
        <p:txBody>
          <a:bodyPr anchorCtr="0" anchor="ctr" bIns="91425" lIns="91425" spcFirstLastPara="1" rIns="91425" wrap="square" tIns="91425">
            <a:noAutofit/>
          </a:bodyPr>
          <a:lstStyle/>
          <a:p>
            <a:pPr indent="0" lvl="0" marL="0" rtl="0" algn="ctr">
              <a:lnSpc>
                <a:spcPct val="95000"/>
              </a:lnSpc>
              <a:spcBef>
                <a:spcPts val="0"/>
              </a:spcBef>
              <a:spcAft>
                <a:spcPts val="1200"/>
              </a:spcAft>
              <a:buNone/>
            </a:pPr>
            <a:r>
              <a:rPr b="1" lang="iw" sz="2129">
                <a:solidFill>
                  <a:schemeClr val="dk1"/>
                </a:solidFill>
                <a:latin typeface="Century Gothic"/>
                <a:ea typeface="Century Gothic"/>
                <a:cs typeface="Century Gothic"/>
                <a:sym typeface="Century Gothic"/>
              </a:rPr>
              <a:t>Which Area Is The Highest Rated In Austin?</a:t>
            </a:r>
            <a:endParaRPr b="1" sz="22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4"/>
          <p:cNvPicPr preferRelativeResize="0"/>
          <p:nvPr/>
        </p:nvPicPr>
        <p:blipFill rotWithShape="1">
          <a:blip r:embed="rId3">
            <a:alphaModFix/>
          </a:blip>
          <a:srcRect b="0" l="0" r="0" t="6864"/>
          <a:stretch/>
        </p:blipFill>
        <p:spPr>
          <a:xfrm>
            <a:off x="160775" y="384500"/>
            <a:ext cx="8822426" cy="4673225"/>
          </a:xfrm>
          <a:prstGeom prst="rect">
            <a:avLst/>
          </a:prstGeom>
          <a:noFill/>
          <a:ln cap="flat" cmpd="sng" w="9525">
            <a:solidFill>
              <a:srgbClr val="999999"/>
            </a:solidFill>
            <a:prstDash val="solid"/>
            <a:round/>
            <a:headEnd len="sm" w="sm" type="none"/>
            <a:tailEnd len="sm" w="sm" type="none"/>
          </a:ln>
        </p:spPr>
      </p:pic>
      <p:sp>
        <p:nvSpPr>
          <p:cNvPr id="139" name="Google Shape;139;p24"/>
          <p:cNvSpPr txBox="1"/>
          <p:nvPr>
            <p:ph idx="1" type="body"/>
          </p:nvPr>
        </p:nvSpPr>
        <p:spPr>
          <a:xfrm>
            <a:off x="276013" y="93800"/>
            <a:ext cx="8592000" cy="290700"/>
          </a:xfrm>
          <a:prstGeom prst="rect">
            <a:avLst/>
          </a:prstGeom>
          <a:noFill/>
        </p:spPr>
        <p:txBody>
          <a:bodyPr anchorCtr="0" anchor="ctr" bIns="91425" lIns="91425" spcFirstLastPara="1" rIns="91425" wrap="square" tIns="91425">
            <a:noAutofit/>
          </a:bodyPr>
          <a:lstStyle/>
          <a:p>
            <a:pPr indent="0" lvl="0" marL="0" rtl="0" algn="ctr">
              <a:lnSpc>
                <a:spcPct val="95000"/>
              </a:lnSpc>
              <a:spcBef>
                <a:spcPts val="0"/>
              </a:spcBef>
              <a:spcAft>
                <a:spcPts val="1200"/>
              </a:spcAft>
              <a:buNone/>
            </a:pPr>
            <a:r>
              <a:rPr b="1" lang="iw" sz="2129">
                <a:solidFill>
                  <a:schemeClr val="dk1"/>
                </a:solidFill>
                <a:latin typeface="Century Gothic"/>
                <a:ea typeface="Century Gothic"/>
                <a:cs typeface="Century Gothic"/>
                <a:sym typeface="Century Gothic"/>
              </a:rPr>
              <a:t>Which Area Is The Most Expensive?</a:t>
            </a:r>
            <a:endParaRPr b="1" sz="220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0" y="0"/>
            <a:ext cx="907769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3">
            <a:alphaModFix/>
          </a:blip>
          <a:srcRect b="1548" l="0" r="1361" t="5703"/>
          <a:stretch/>
        </p:blipFill>
        <p:spPr>
          <a:xfrm>
            <a:off x="190800" y="524725"/>
            <a:ext cx="8762399" cy="4504826"/>
          </a:xfrm>
          <a:prstGeom prst="rect">
            <a:avLst/>
          </a:prstGeom>
          <a:noFill/>
          <a:ln cap="flat" cmpd="sng" w="9525">
            <a:solidFill>
              <a:srgbClr val="999999"/>
            </a:solidFill>
            <a:prstDash val="solid"/>
            <a:round/>
            <a:headEnd len="sm" w="sm" type="none"/>
            <a:tailEnd len="sm" w="sm" type="none"/>
          </a:ln>
        </p:spPr>
      </p:pic>
      <p:sp>
        <p:nvSpPr>
          <p:cNvPr id="150" name="Google Shape;150;p26"/>
          <p:cNvSpPr txBox="1"/>
          <p:nvPr>
            <p:ph idx="1" type="body"/>
          </p:nvPr>
        </p:nvSpPr>
        <p:spPr>
          <a:xfrm>
            <a:off x="276000" y="157825"/>
            <a:ext cx="8592000" cy="290700"/>
          </a:xfrm>
          <a:prstGeom prst="rect">
            <a:avLst/>
          </a:prstGeom>
          <a:noFill/>
        </p:spPr>
        <p:txBody>
          <a:bodyPr anchorCtr="0" anchor="ctr" bIns="91425" lIns="91425" spcFirstLastPara="1" rIns="91425" wrap="square" tIns="91425">
            <a:noAutofit/>
          </a:bodyPr>
          <a:lstStyle/>
          <a:p>
            <a:pPr indent="0" lvl="0" marL="0" rtl="0" algn="ctr">
              <a:lnSpc>
                <a:spcPct val="95000"/>
              </a:lnSpc>
              <a:spcBef>
                <a:spcPts val="0"/>
              </a:spcBef>
              <a:spcAft>
                <a:spcPts val="1200"/>
              </a:spcAft>
              <a:buNone/>
            </a:pPr>
            <a:r>
              <a:rPr b="1" lang="iw" sz="2129">
                <a:solidFill>
                  <a:schemeClr val="dk1"/>
                </a:solidFill>
                <a:latin typeface="Century Gothic"/>
                <a:ea typeface="Century Gothic"/>
                <a:cs typeface="Century Gothic"/>
                <a:sym typeface="Century Gothic"/>
              </a:rPr>
              <a:t>South Central Austin </a:t>
            </a:r>
            <a:r>
              <a:rPr b="1" lang="iw" sz="2129">
                <a:solidFill>
                  <a:schemeClr val="dk1"/>
                </a:solidFill>
                <a:latin typeface="Century Gothic"/>
                <a:ea typeface="Century Gothic"/>
                <a:cs typeface="Century Gothic"/>
                <a:sym typeface="Century Gothic"/>
              </a:rPr>
              <a:t>Price Forecast For House Property</a:t>
            </a:r>
            <a:endParaRPr b="1" sz="2200">
              <a:solidFill>
                <a:schemeClr val="dk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7"/>
          <p:cNvPicPr preferRelativeResize="0"/>
          <p:nvPr/>
        </p:nvPicPr>
        <p:blipFill rotWithShape="1">
          <a:blip r:embed="rId3">
            <a:alphaModFix/>
          </a:blip>
          <a:srcRect b="-1526" l="0" r="0" t="9036"/>
          <a:stretch/>
        </p:blipFill>
        <p:spPr>
          <a:xfrm>
            <a:off x="166525" y="447400"/>
            <a:ext cx="8810998" cy="4619900"/>
          </a:xfrm>
          <a:prstGeom prst="rect">
            <a:avLst/>
          </a:prstGeom>
          <a:noFill/>
          <a:ln cap="flat" cmpd="sng" w="9525">
            <a:solidFill>
              <a:srgbClr val="999999"/>
            </a:solidFill>
            <a:prstDash val="solid"/>
            <a:round/>
            <a:headEnd len="sm" w="sm" type="none"/>
            <a:tailEnd len="sm" w="sm" type="none"/>
          </a:ln>
        </p:spPr>
      </p:pic>
      <p:sp>
        <p:nvSpPr>
          <p:cNvPr id="156" name="Google Shape;156;p27"/>
          <p:cNvSpPr txBox="1"/>
          <p:nvPr/>
        </p:nvSpPr>
        <p:spPr>
          <a:xfrm>
            <a:off x="427825" y="4485150"/>
            <a:ext cx="85497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a:t>                </a:t>
            </a:r>
            <a:r>
              <a:rPr lang="iw">
                <a:highlight>
                  <a:schemeClr val="lt1"/>
                </a:highlight>
              </a:rPr>
              <a:t>    Feb                    April                       June                   Aug                     Oct                      Dec</a:t>
            </a:r>
            <a:endParaRPr>
              <a:highlight>
                <a:schemeClr val="lt1"/>
              </a:highlight>
            </a:endParaRPr>
          </a:p>
        </p:txBody>
      </p:sp>
      <p:sp>
        <p:nvSpPr>
          <p:cNvPr id="157" name="Google Shape;157;p27"/>
          <p:cNvSpPr txBox="1"/>
          <p:nvPr/>
        </p:nvSpPr>
        <p:spPr>
          <a:xfrm>
            <a:off x="4425700" y="4667975"/>
            <a:ext cx="1588800" cy="2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a:solidFill>
                  <a:schemeClr val="lt1"/>
                </a:solidFill>
                <a:highlight>
                  <a:schemeClr val="lt1"/>
                </a:highlight>
              </a:rPr>
              <a:t>iMonth</a:t>
            </a:r>
            <a:endParaRPr>
              <a:solidFill>
                <a:schemeClr val="lt1"/>
              </a:solidFill>
              <a:highlight>
                <a:schemeClr val="lt1"/>
              </a:highlight>
            </a:endParaRPr>
          </a:p>
        </p:txBody>
      </p:sp>
      <p:sp>
        <p:nvSpPr>
          <p:cNvPr id="158" name="Google Shape;158;p27"/>
          <p:cNvSpPr txBox="1"/>
          <p:nvPr>
            <p:ph idx="1" type="body"/>
          </p:nvPr>
        </p:nvSpPr>
        <p:spPr>
          <a:xfrm>
            <a:off x="276013" y="93800"/>
            <a:ext cx="8592000" cy="290700"/>
          </a:xfrm>
          <a:prstGeom prst="rect">
            <a:avLst/>
          </a:prstGeom>
          <a:noFill/>
        </p:spPr>
        <p:txBody>
          <a:bodyPr anchorCtr="0" anchor="ctr" bIns="91425" lIns="91425" spcFirstLastPara="1" rIns="91425" wrap="square" tIns="91425">
            <a:noAutofit/>
          </a:bodyPr>
          <a:lstStyle/>
          <a:p>
            <a:pPr indent="0" lvl="0" marL="0" rtl="0" algn="ctr">
              <a:lnSpc>
                <a:spcPct val="95000"/>
              </a:lnSpc>
              <a:spcBef>
                <a:spcPts val="0"/>
              </a:spcBef>
              <a:spcAft>
                <a:spcPts val="1200"/>
              </a:spcAft>
              <a:buNone/>
            </a:pPr>
            <a:r>
              <a:rPr b="1" lang="iw" sz="2129">
                <a:solidFill>
                  <a:schemeClr val="dk1"/>
                </a:solidFill>
                <a:latin typeface="Century Gothic"/>
                <a:ea typeface="Century Gothic"/>
                <a:cs typeface="Century Gothic"/>
                <a:sym typeface="Century Gothic"/>
              </a:rPr>
              <a:t>Seasonality Per Avg. Nightly Cost By Hours/Apartment</a:t>
            </a:r>
            <a:endParaRPr b="1" sz="2200">
              <a:solidFill>
                <a:schemeClr val="dk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8"/>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0"/>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1"/>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3595450" y="76200"/>
            <a:ext cx="5445900" cy="4991100"/>
          </a:xfrm>
          <a:prstGeom prst="rect">
            <a:avLst/>
          </a:prstGeom>
          <a:ln>
            <a:noFill/>
          </a:ln>
        </p:spPr>
        <p:txBody>
          <a:bodyPr anchorCtr="0" anchor="ctr" bIns="91425" lIns="91425" spcFirstLastPara="1" rIns="91425" wrap="square" tIns="91425">
            <a:noAutofit/>
          </a:bodyPr>
          <a:lstStyle/>
          <a:p>
            <a:pPr indent="-363220" lvl="0" marL="457200" rtl="0" algn="l">
              <a:lnSpc>
                <a:spcPct val="170000"/>
              </a:lnSpc>
              <a:spcBef>
                <a:spcPts val="0"/>
              </a:spcBef>
              <a:spcAft>
                <a:spcPts val="0"/>
              </a:spcAft>
              <a:buClr>
                <a:srgbClr val="434343"/>
              </a:buClr>
              <a:buSzPts val="2120"/>
              <a:buFont typeface="Century Gothic"/>
              <a:buAutoNum type="arabicPeriod"/>
            </a:pPr>
            <a:r>
              <a:rPr b="1" lang="iw" sz="2120">
                <a:solidFill>
                  <a:srgbClr val="434343"/>
                </a:solidFill>
                <a:latin typeface="Century Gothic"/>
                <a:ea typeface="Century Gothic"/>
                <a:cs typeface="Century Gothic"/>
                <a:sym typeface="Century Gothic"/>
              </a:rPr>
              <a:t>How &amp; What</a:t>
            </a:r>
            <a:endParaRPr b="1" sz="2120">
              <a:solidFill>
                <a:srgbClr val="434343"/>
              </a:solidFill>
              <a:latin typeface="Century Gothic"/>
              <a:ea typeface="Century Gothic"/>
              <a:cs typeface="Century Gothic"/>
              <a:sym typeface="Century Gothic"/>
            </a:endParaRPr>
          </a:p>
          <a:p>
            <a:pPr indent="-363220" lvl="0" marL="457200" rtl="0" algn="l">
              <a:lnSpc>
                <a:spcPct val="170000"/>
              </a:lnSpc>
              <a:spcBef>
                <a:spcPts val="0"/>
              </a:spcBef>
              <a:spcAft>
                <a:spcPts val="0"/>
              </a:spcAft>
              <a:buClr>
                <a:srgbClr val="434343"/>
              </a:buClr>
              <a:buSzPts val="2120"/>
              <a:buFont typeface="Century Gothic"/>
              <a:buAutoNum type="arabicPeriod"/>
            </a:pPr>
            <a:r>
              <a:rPr b="1" lang="iw" sz="2120">
                <a:solidFill>
                  <a:srgbClr val="434343"/>
                </a:solidFill>
                <a:latin typeface="Century Gothic"/>
                <a:ea typeface="Century Gothic"/>
                <a:cs typeface="Century Gothic"/>
                <a:sym typeface="Century Gothic"/>
              </a:rPr>
              <a:t>Austin &amp; Airbnb</a:t>
            </a:r>
            <a:endParaRPr b="1" sz="2120">
              <a:solidFill>
                <a:srgbClr val="434343"/>
              </a:solidFill>
              <a:latin typeface="Century Gothic"/>
              <a:ea typeface="Century Gothic"/>
              <a:cs typeface="Century Gothic"/>
              <a:sym typeface="Century Gothic"/>
            </a:endParaRPr>
          </a:p>
          <a:p>
            <a:pPr indent="-363220" lvl="0" marL="457200" rtl="0" algn="l">
              <a:lnSpc>
                <a:spcPct val="170000"/>
              </a:lnSpc>
              <a:spcBef>
                <a:spcPts val="0"/>
              </a:spcBef>
              <a:spcAft>
                <a:spcPts val="0"/>
              </a:spcAft>
              <a:buClr>
                <a:srgbClr val="434343"/>
              </a:buClr>
              <a:buSzPts val="2120"/>
              <a:buFont typeface="Century Gothic"/>
              <a:buAutoNum type="arabicPeriod"/>
            </a:pPr>
            <a:r>
              <a:rPr b="1" lang="iw" sz="2120">
                <a:solidFill>
                  <a:srgbClr val="434343"/>
                </a:solidFill>
                <a:latin typeface="Century Gothic"/>
                <a:ea typeface="Century Gothic"/>
                <a:cs typeface="Century Gothic"/>
                <a:sym typeface="Century Gothic"/>
              </a:rPr>
              <a:t>Market Outlook</a:t>
            </a:r>
            <a:endParaRPr b="1" sz="2120">
              <a:solidFill>
                <a:srgbClr val="434343"/>
              </a:solidFill>
              <a:latin typeface="Century Gothic"/>
              <a:ea typeface="Century Gothic"/>
              <a:cs typeface="Century Gothic"/>
              <a:sym typeface="Century Gothic"/>
            </a:endParaRPr>
          </a:p>
          <a:p>
            <a:pPr indent="-363220" lvl="0" marL="457200" rtl="0" algn="l">
              <a:lnSpc>
                <a:spcPct val="170000"/>
              </a:lnSpc>
              <a:spcBef>
                <a:spcPts val="0"/>
              </a:spcBef>
              <a:spcAft>
                <a:spcPts val="0"/>
              </a:spcAft>
              <a:buClr>
                <a:srgbClr val="434343"/>
              </a:buClr>
              <a:buSzPts val="2120"/>
              <a:buFont typeface="Century Gothic"/>
              <a:buAutoNum type="arabicPeriod"/>
            </a:pPr>
            <a:r>
              <a:rPr b="1" lang="iw" sz="2120">
                <a:solidFill>
                  <a:srgbClr val="434343"/>
                </a:solidFill>
                <a:latin typeface="Century Gothic"/>
                <a:ea typeface="Century Gothic"/>
                <a:cs typeface="Century Gothic"/>
                <a:sym typeface="Century Gothic"/>
              </a:rPr>
              <a:t>Spatial View &amp; Deep Dive Analysis</a:t>
            </a:r>
            <a:endParaRPr b="1" sz="2120">
              <a:solidFill>
                <a:srgbClr val="434343"/>
              </a:solidFill>
              <a:latin typeface="Century Gothic"/>
              <a:ea typeface="Century Gothic"/>
              <a:cs typeface="Century Gothic"/>
              <a:sym typeface="Century Gothic"/>
            </a:endParaRPr>
          </a:p>
          <a:p>
            <a:pPr indent="-363220" lvl="0" marL="457200" rtl="0" algn="l">
              <a:lnSpc>
                <a:spcPct val="170000"/>
              </a:lnSpc>
              <a:spcBef>
                <a:spcPts val="0"/>
              </a:spcBef>
              <a:spcAft>
                <a:spcPts val="0"/>
              </a:spcAft>
              <a:buClr>
                <a:srgbClr val="434343"/>
              </a:buClr>
              <a:buSzPts val="2120"/>
              <a:buFont typeface="Century Gothic"/>
              <a:buAutoNum type="arabicPeriod"/>
            </a:pPr>
            <a:r>
              <a:rPr b="1" lang="iw" sz="2120">
                <a:solidFill>
                  <a:srgbClr val="434343"/>
                </a:solidFill>
                <a:latin typeface="Century Gothic"/>
                <a:ea typeface="Century Gothic"/>
                <a:cs typeface="Century Gothic"/>
                <a:sym typeface="Century Gothic"/>
              </a:rPr>
              <a:t>Key Findings</a:t>
            </a:r>
            <a:endParaRPr b="1" sz="2120">
              <a:solidFill>
                <a:srgbClr val="434343"/>
              </a:solidFill>
              <a:latin typeface="Century Gothic"/>
              <a:ea typeface="Century Gothic"/>
              <a:cs typeface="Century Gothic"/>
              <a:sym typeface="Century Gothic"/>
            </a:endParaRPr>
          </a:p>
          <a:p>
            <a:pPr indent="-363220" lvl="0" marL="457200" rtl="0" algn="l">
              <a:lnSpc>
                <a:spcPct val="170000"/>
              </a:lnSpc>
              <a:spcBef>
                <a:spcPts val="0"/>
              </a:spcBef>
              <a:spcAft>
                <a:spcPts val="0"/>
              </a:spcAft>
              <a:buClr>
                <a:srgbClr val="434343"/>
              </a:buClr>
              <a:buSzPts val="2120"/>
              <a:buFont typeface="Century Gothic"/>
              <a:buAutoNum type="arabicPeriod"/>
            </a:pPr>
            <a:r>
              <a:rPr b="1" lang="iw" sz="2120">
                <a:solidFill>
                  <a:srgbClr val="434343"/>
                </a:solidFill>
                <a:latin typeface="Century Gothic"/>
                <a:ea typeface="Century Gothic"/>
                <a:cs typeface="Century Gothic"/>
                <a:sym typeface="Century Gothic"/>
              </a:rPr>
              <a:t>Conclusions &amp; Recommendations</a:t>
            </a:r>
            <a:endParaRPr b="1" sz="2120">
              <a:solidFill>
                <a:srgbClr val="434343"/>
              </a:solidFill>
              <a:latin typeface="Century Gothic"/>
              <a:ea typeface="Century Gothic"/>
              <a:cs typeface="Century Gothic"/>
              <a:sym typeface="Century Gothic"/>
            </a:endParaRPr>
          </a:p>
          <a:p>
            <a:pPr indent="-363220" lvl="0" marL="457200" rtl="0" algn="l">
              <a:lnSpc>
                <a:spcPct val="170000"/>
              </a:lnSpc>
              <a:spcBef>
                <a:spcPts val="0"/>
              </a:spcBef>
              <a:spcAft>
                <a:spcPts val="0"/>
              </a:spcAft>
              <a:buClr>
                <a:srgbClr val="434343"/>
              </a:buClr>
              <a:buSzPts val="2120"/>
              <a:buFont typeface="Century Gothic"/>
              <a:buAutoNum type="arabicPeriod"/>
            </a:pPr>
            <a:r>
              <a:rPr b="1" lang="iw" sz="2120">
                <a:solidFill>
                  <a:srgbClr val="434343"/>
                </a:solidFill>
                <a:latin typeface="Century Gothic"/>
                <a:ea typeface="Century Gothic"/>
                <a:cs typeface="Century Gothic"/>
                <a:sym typeface="Century Gothic"/>
              </a:rPr>
              <a:t>Q&amp;A</a:t>
            </a:r>
            <a:endParaRPr b="1" sz="2120">
              <a:solidFill>
                <a:srgbClr val="434343"/>
              </a:solidFill>
              <a:latin typeface="Century Gothic"/>
              <a:ea typeface="Century Gothic"/>
              <a:cs typeface="Century Gothic"/>
              <a:sym typeface="Century Gothic"/>
            </a:endParaRPr>
          </a:p>
        </p:txBody>
      </p:sp>
      <p:pic>
        <p:nvPicPr>
          <p:cNvPr id="63" name="Google Shape;63;p14"/>
          <p:cNvPicPr preferRelativeResize="0"/>
          <p:nvPr/>
        </p:nvPicPr>
        <p:blipFill>
          <a:blip r:embed="rId3">
            <a:alphaModFix/>
          </a:blip>
          <a:stretch>
            <a:fillRect/>
          </a:stretch>
        </p:blipFill>
        <p:spPr>
          <a:xfrm>
            <a:off x="0" y="-73"/>
            <a:ext cx="3478999" cy="5205601"/>
          </a:xfrm>
          <a:prstGeom prst="rect">
            <a:avLst/>
          </a:prstGeom>
          <a:noFill/>
          <a:ln>
            <a:noFill/>
          </a:ln>
        </p:spPr>
      </p:pic>
      <p:sp>
        <p:nvSpPr>
          <p:cNvPr id="64" name="Google Shape;64;p14"/>
          <p:cNvSpPr txBox="1"/>
          <p:nvPr/>
        </p:nvSpPr>
        <p:spPr>
          <a:xfrm>
            <a:off x="338200" y="294600"/>
            <a:ext cx="28854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w" sz="3200">
                <a:solidFill>
                  <a:schemeClr val="lt1"/>
                </a:solidFill>
                <a:latin typeface="Century Gothic"/>
                <a:ea typeface="Century Gothic"/>
                <a:cs typeface="Century Gothic"/>
                <a:sym typeface="Century Gothic"/>
              </a:rPr>
              <a:t>Agenda</a:t>
            </a:r>
            <a:endParaRPr b="1" sz="32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2"/>
          <p:cNvPicPr preferRelativeResize="0"/>
          <p:nvPr/>
        </p:nvPicPr>
        <p:blipFill rotWithShape="1">
          <a:blip r:embed="rId3">
            <a:alphaModFix/>
          </a:blip>
          <a:srcRect b="5016" l="0" r="8416" t="5872"/>
          <a:stretch/>
        </p:blipFill>
        <p:spPr>
          <a:xfrm>
            <a:off x="338400" y="434350"/>
            <a:ext cx="8467200" cy="4581226"/>
          </a:xfrm>
          <a:prstGeom prst="rect">
            <a:avLst/>
          </a:prstGeom>
          <a:noFill/>
          <a:ln cap="flat" cmpd="sng" w="9525">
            <a:solidFill>
              <a:srgbClr val="999999"/>
            </a:solidFill>
            <a:prstDash val="solid"/>
            <a:round/>
            <a:headEnd len="sm" w="sm" type="none"/>
            <a:tailEnd len="sm" w="sm" type="none"/>
          </a:ln>
        </p:spPr>
      </p:pic>
      <p:sp>
        <p:nvSpPr>
          <p:cNvPr id="184" name="Google Shape;184;p32"/>
          <p:cNvSpPr txBox="1"/>
          <p:nvPr>
            <p:ph idx="1" type="body"/>
          </p:nvPr>
        </p:nvSpPr>
        <p:spPr>
          <a:xfrm>
            <a:off x="276000" y="143650"/>
            <a:ext cx="8592000" cy="290700"/>
          </a:xfrm>
          <a:prstGeom prst="rect">
            <a:avLst/>
          </a:prstGeom>
          <a:noFill/>
        </p:spPr>
        <p:txBody>
          <a:bodyPr anchorCtr="0" anchor="ctr" bIns="91425" lIns="91425" spcFirstLastPara="1" rIns="91425" wrap="square" tIns="91425">
            <a:noAutofit/>
          </a:bodyPr>
          <a:lstStyle/>
          <a:p>
            <a:pPr indent="0" lvl="0" marL="0" rtl="0" algn="ctr">
              <a:lnSpc>
                <a:spcPct val="95000"/>
              </a:lnSpc>
              <a:spcBef>
                <a:spcPts val="0"/>
              </a:spcBef>
              <a:spcAft>
                <a:spcPts val="1200"/>
              </a:spcAft>
              <a:buNone/>
            </a:pPr>
            <a:r>
              <a:rPr b="1" lang="iw" sz="2129">
                <a:solidFill>
                  <a:schemeClr val="dk1"/>
                </a:solidFill>
                <a:latin typeface="Century Gothic"/>
                <a:ea typeface="Century Gothic"/>
                <a:cs typeface="Century Gothic"/>
                <a:sym typeface="Century Gothic"/>
              </a:rPr>
              <a:t>Correlation Between Price &amp; Number of Amenities - HeatMap</a:t>
            </a:r>
            <a:endParaRPr b="1" sz="2200">
              <a:solidFill>
                <a:schemeClr val="dk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idx="1" type="body"/>
          </p:nvPr>
        </p:nvSpPr>
        <p:spPr>
          <a:xfrm>
            <a:off x="276000" y="143650"/>
            <a:ext cx="8592000" cy="290700"/>
          </a:xfrm>
          <a:prstGeom prst="rect">
            <a:avLst/>
          </a:prstGeom>
          <a:noFill/>
        </p:spPr>
        <p:txBody>
          <a:bodyPr anchorCtr="0" anchor="ctr" bIns="91425" lIns="91425" spcFirstLastPara="1" rIns="91425" wrap="square" tIns="91425">
            <a:noAutofit/>
          </a:bodyPr>
          <a:lstStyle/>
          <a:p>
            <a:pPr indent="0" lvl="0" marL="0" rtl="0" algn="ctr">
              <a:lnSpc>
                <a:spcPct val="95000"/>
              </a:lnSpc>
              <a:spcBef>
                <a:spcPts val="0"/>
              </a:spcBef>
              <a:spcAft>
                <a:spcPts val="1200"/>
              </a:spcAft>
              <a:buNone/>
            </a:pPr>
            <a:r>
              <a:rPr b="1" lang="iw" sz="2129">
                <a:solidFill>
                  <a:schemeClr val="dk1"/>
                </a:solidFill>
                <a:latin typeface="Century Gothic"/>
                <a:ea typeface="Century Gothic"/>
                <a:cs typeface="Century Gothic"/>
                <a:sym typeface="Century Gothic"/>
              </a:rPr>
              <a:t>Words Appeared In Guests Reviews </a:t>
            </a:r>
            <a:r>
              <a:rPr b="1" lang="iw" sz="1529">
                <a:solidFill>
                  <a:schemeClr val="dk1"/>
                </a:solidFill>
                <a:latin typeface="Century Gothic"/>
                <a:ea typeface="Century Gothic"/>
                <a:cs typeface="Century Gothic"/>
                <a:sym typeface="Century Gothic"/>
              </a:rPr>
              <a:t>(</a:t>
            </a:r>
            <a:r>
              <a:rPr b="1" lang="iw" sz="1529">
                <a:solidFill>
                  <a:schemeClr val="dk1"/>
                </a:solidFill>
                <a:latin typeface="Century Gothic"/>
                <a:ea typeface="Century Gothic"/>
                <a:cs typeface="Century Gothic"/>
                <a:sym typeface="Century Gothic"/>
              </a:rPr>
              <a:t>Size per amount</a:t>
            </a:r>
            <a:r>
              <a:rPr b="1" lang="iw" sz="1529">
                <a:solidFill>
                  <a:schemeClr val="dk1"/>
                </a:solidFill>
                <a:latin typeface="Century Gothic"/>
                <a:ea typeface="Century Gothic"/>
                <a:cs typeface="Century Gothic"/>
                <a:sym typeface="Century Gothic"/>
              </a:rPr>
              <a:t>)</a:t>
            </a:r>
            <a:endParaRPr b="1" sz="1600">
              <a:solidFill>
                <a:schemeClr val="dk1"/>
              </a:solidFill>
              <a:latin typeface="Century Gothic"/>
              <a:ea typeface="Century Gothic"/>
              <a:cs typeface="Century Gothic"/>
              <a:sym typeface="Century Gothic"/>
            </a:endParaRPr>
          </a:p>
        </p:txBody>
      </p:sp>
      <p:pic>
        <p:nvPicPr>
          <p:cNvPr id="190" name="Google Shape;190;p33"/>
          <p:cNvPicPr preferRelativeResize="0"/>
          <p:nvPr/>
        </p:nvPicPr>
        <p:blipFill>
          <a:blip r:embed="rId3">
            <a:alphaModFix/>
          </a:blip>
          <a:stretch>
            <a:fillRect/>
          </a:stretch>
        </p:blipFill>
        <p:spPr>
          <a:xfrm>
            <a:off x="0" y="586750"/>
            <a:ext cx="9144003" cy="45567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4"/>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5"/>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p:nvPr/>
        </p:nvSpPr>
        <p:spPr>
          <a:xfrm>
            <a:off x="87850" y="733450"/>
            <a:ext cx="8880600" cy="40713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36"/>
          <p:cNvSpPr txBox="1"/>
          <p:nvPr>
            <p:ph idx="1" type="body"/>
          </p:nvPr>
        </p:nvSpPr>
        <p:spPr>
          <a:xfrm>
            <a:off x="240350" y="69100"/>
            <a:ext cx="8592000" cy="454200"/>
          </a:xfrm>
          <a:prstGeom prst="rect">
            <a:avLst/>
          </a:prstGeom>
          <a:gradFill>
            <a:gsLst>
              <a:gs pos="0">
                <a:srgbClr val="9EAFB8"/>
              </a:gs>
              <a:gs pos="100000">
                <a:srgbClr val="616D73"/>
              </a:gs>
            </a:gsLst>
            <a:path path="circle">
              <a:fillToRect b="50%" l="50%" r="50%" t="50%"/>
            </a:path>
            <a:tileRect/>
          </a:gradFill>
        </p:spPr>
        <p:txBody>
          <a:bodyPr anchorCtr="0" anchor="t" bIns="91425" lIns="91425" spcFirstLastPara="1" rIns="91425" wrap="square" tIns="91425">
            <a:noAutofit/>
          </a:bodyPr>
          <a:lstStyle/>
          <a:p>
            <a:pPr indent="0" lvl="0" marL="0" marR="0" rtl="0" algn="ctr">
              <a:lnSpc>
                <a:spcPct val="95000"/>
              </a:lnSpc>
              <a:spcBef>
                <a:spcPts val="0"/>
              </a:spcBef>
              <a:spcAft>
                <a:spcPts val="1200"/>
              </a:spcAft>
              <a:buNone/>
            </a:pPr>
            <a:r>
              <a:rPr b="1" lang="iw" sz="2229">
                <a:solidFill>
                  <a:srgbClr val="F3F3F3"/>
                </a:solidFill>
                <a:latin typeface="Century Gothic"/>
                <a:ea typeface="Century Gothic"/>
                <a:cs typeface="Century Gothic"/>
                <a:sym typeface="Century Gothic"/>
              </a:rPr>
              <a:t>Key Findings</a:t>
            </a:r>
            <a:endParaRPr b="1" sz="2229">
              <a:solidFill>
                <a:srgbClr val="F3F3F3"/>
              </a:solidFill>
              <a:latin typeface="Century Gothic"/>
              <a:ea typeface="Century Gothic"/>
              <a:cs typeface="Century Gothic"/>
              <a:sym typeface="Century Gothic"/>
            </a:endParaRPr>
          </a:p>
        </p:txBody>
      </p:sp>
      <p:sp>
        <p:nvSpPr>
          <p:cNvPr id="207" name="Google Shape;207;p36"/>
          <p:cNvSpPr txBox="1"/>
          <p:nvPr>
            <p:ph type="title"/>
          </p:nvPr>
        </p:nvSpPr>
        <p:spPr>
          <a:xfrm>
            <a:off x="87950" y="752150"/>
            <a:ext cx="8955900" cy="690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iw" sz="2000" u="sng">
                <a:solidFill>
                  <a:schemeClr val="dk2"/>
                </a:solidFill>
                <a:latin typeface="Century Gothic"/>
                <a:ea typeface="Century Gothic"/>
                <a:cs typeface="Century Gothic"/>
                <a:sym typeface="Century Gothic"/>
              </a:rPr>
              <a:t>High Demand Season:</a:t>
            </a:r>
            <a:r>
              <a:rPr b="1" lang="iw" sz="2000">
                <a:solidFill>
                  <a:schemeClr val="dk2"/>
                </a:solidFill>
                <a:latin typeface="Century Gothic"/>
                <a:ea typeface="Century Gothic"/>
                <a:cs typeface="Century Gothic"/>
                <a:sym typeface="Century Gothic"/>
              </a:rPr>
              <a:t> Feb-Mar</a:t>
            </a:r>
            <a:r>
              <a:rPr b="1" lang="iw" sz="2000">
                <a:solidFill>
                  <a:schemeClr val="dk2"/>
                </a:solidFill>
                <a:latin typeface="Century Gothic"/>
                <a:ea typeface="Century Gothic"/>
                <a:cs typeface="Century Gothic"/>
                <a:sym typeface="Century Gothic"/>
              </a:rPr>
              <a:t> / </a:t>
            </a:r>
            <a:r>
              <a:rPr b="1" lang="iw" sz="2000">
                <a:solidFill>
                  <a:schemeClr val="dk2"/>
                </a:solidFill>
                <a:latin typeface="Century Gothic"/>
                <a:ea typeface="Century Gothic"/>
                <a:cs typeface="Century Gothic"/>
                <a:sym typeface="Century Gothic"/>
              </a:rPr>
              <a:t> Sept-Oct</a:t>
            </a:r>
            <a:endParaRPr b="1" sz="2000">
              <a:solidFill>
                <a:schemeClr val="dk2"/>
              </a:solidFill>
              <a:latin typeface="Century Gothic"/>
              <a:ea typeface="Century Gothic"/>
              <a:cs typeface="Century Gothic"/>
              <a:sym typeface="Century Gothic"/>
            </a:endParaRPr>
          </a:p>
        </p:txBody>
      </p:sp>
      <p:sp>
        <p:nvSpPr>
          <p:cNvPr id="208" name="Google Shape;208;p36"/>
          <p:cNvSpPr txBox="1"/>
          <p:nvPr>
            <p:ph type="title"/>
          </p:nvPr>
        </p:nvSpPr>
        <p:spPr>
          <a:xfrm>
            <a:off x="87950" y="3100475"/>
            <a:ext cx="8955900" cy="113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iw" sz="2000" u="sng">
                <a:solidFill>
                  <a:schemeClr val="dk2"/>
                </a:solidFill>
                <a:latin typeface="Century Gothic"/>
                <a:ea typeface="Century Gothic"/>
                <a:cs typeface="Century Gothic"/>
                <a:sym typeface="Century Gothic"/>
              </a:rPr>
              <a:t>Guest Preferences: </a:t>
            </a:r>
            <a:endParaRPr b="1" sz="2000" u="sng">
              <a:solidFill>
                <a:schemeClr val="dk2"/>
              </a:solidFill>
              <a:latin typeface="Century Gothic"/>
              <a:ea typeface="Century Gothic"/>
              <a:cs typeface="Century Gothic"/>
              <a:sym typeface="Century Gothic"/>
            </a:endParaRPr>
          </a:p>
          <a:p>
            <a:pPr indent="-355600" lvl="0" marL="457200" rtl="0" algn="l">
              <a:spcBef>
                <a:spcPts val="0"/>
              </a:spcBef>
              <a:spcAft>
                <a:spcPts val="0"/>
              </a:spcAft>
              <a:buClr>
                <a:schemeClr val="dk2"/>
              </a:buClr>
              <a:buSzPts val="2000"/>
              <a:buFont typeface="Century Gothic"/>
              <a:buChar char="●"/>
            </a:pPr>
            <a:r>
              <a:rPr b="1" lang="iw" sz="2000">
                <a:solidFill>
                  <a:schemeClr val="dk2"/>
                </a:solidFill>
                <a:latin typeface="Century Gothic"/>
                <a:ea typeface="Century Gothic"/>
                <a:cs typeface="Century Gothic"/>
                <a:sym typeface="Century Gothic"/>
              </a:rPr>
              <a:t>Predominantly entire homes / apartment are booked</a:t>
            </a:r>
            <a:endParaRPr b="1" sz="2000">
              <a:solidFill>
                <a:schemeClr val="dk2"/>
              </a:solidFill>
              <a:latin typeface="Century Gothic"/>
              <a:ea typeface="Century Gothic"/>
              <a:cs typeface="Century Gothic"/>
              <a:sym typeface="Century Gothic"/>
            </a:endParaRPr>
          </a:p>
          <a:p>
            <a:pPr indent="-355600" lvl="0" marL="457200" rtl="0" algn="l">
              <a:spcBef>
                <a:spcPts val="0"/>
              </a:spcBef>
              <a:spcAft>
                <a:spcPts val="0"/>
              </a:spcAft>
              <a:buClr>
                <a:schemeClr val="dk2"/>
              </a:buClr>
              <a:buSzPts val="2000"/>
              <a:buFont typeface="Century Gothic"/>
              <a:buChar char="●"/>
            </a:pPr>
            <a:r>
              <a:rPr b="1" lang="iw" sz="2000">
                <a:solidFill>
                  <a:schemeClr val="dk2"/>
                </a:solidFill>
                <a:latin typeface="Century Gothic"/>
                <a:ea typeface="Century Gothic"/>
                <a:cs typeface="Century Gothic"/>
                <a:sym typeface="Century Gothic"/>
              </a:rPr>
              <a:t>Most frequently cited reasons for travel - vacations &amp; leisure</a:t>
            </a:r>
            <a:endParaRPr b="1" sz="2000">
              <a:solidFill>
                <a:schemeClr val="dk2"/>
              </a:solidFill>
              <a:latin typeface="Century Gothic"/>
              <a:ea typeface="Century Gothic"/>
              <a:cs typeface="Century Gothic"/>
              <a:sym typeface="Century Gothic"/>
            </a:endParaRPr>
          </a:p>
        </p:txBody>
      </p:sp>
      <p:sp>
        <p:nvSpPr>
          <p:cNvPr id="209" name="Google Shape;209;p36"/>
          <p:cNvSpPr txBox="1"/>
          <p:nvPr>
            <p:ph type="title"/>
          </p:nvPr>
        </p:nvSpPr>
        <p:spPr>
          <a:xfrm>
            <a:off x="86400" y="1554975"/>
            <a:ext cx="8955900" cy="14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w" sz="2000" u="sng">
                <a:solidFill>
                  <a:schemeClr val="dk2"/>
                </a:solidFill>
                <a:latin typeface="Century Gothic"/>
                <a:ea typeface="Century Gothic"/>
                <a:cs typeface="Century Gothic"/>
                <a:sym typeface="Century Gothic"/>
              </a:rPr>
              <a:t>Pricing Trends: </a:t>
            </a:r>
            <a:endParaRPr b="1" sz="2000" u="sng">
              <a:solidFill>
                <a:schemeClr val="dk2"/>
              </a:solidFill>
              <a:latin typeface="Century Gothic"/>
              <a:ea typeface="Century Gothic"/>
              <a:cs typeface="Century Gothic"/>
              <a:sym typeface="Century Gothic"/>
            </a:endParaRPr>
          </a:p>
          <a:p>
            <a:pPr indent="-355600" lvl="0" marL="457200" rtl="0" algn="l">
              <a:spcBef>
                <a:spcPts val="0"/>
              </a:spcBef>
              <a:spcAft>
                <a:spcPts val="0"/>
              </a:spcAft>
              <a:buClr>
                <a:schemeClr val="dk2"/>
              </a:buClr>
              <a:buSzPts val="2000"/>
              <a:buFont typeface="Century Gothic"/>
              <a:buChar char="●"/>
            </a:pPr>
            <a:r>
              <a:rPr b="1" lang="iw" sz="2000">
                <a:solidFill>
                  <a:schemeClr val="dk2"/>
                </a:solidFill>
                <a:latin typeface="Century Gothic"/>
                <a:ea typeface="Century Gothic"/>
                <a:cs typeface="Century Gothic"/>
                <a:sym typeface="Century Gothic"/>
              </a:rPr>
              <a:t>South Central &amp; East Austin listings have the highest nightly rates</a:t>
            </a:r>
            <a:endParaRPr b="1" sz="2000">
              <a:solidFill>
                <a:schemeClr val="dk2"/>
              </a:solidFill>
              <a:latin typeface="Century Gothic"/>
              <a:ea typeface="Century Gothic"/>
              <a:cs typeface="Century Gothic"/>
              <a:sym typeface="Century Gothic"/>
            </a:endParaRPr>
          </a:p>
          <a:p>
            <a:pPr indent="-355600" lvl="0" marL="457200" rtl="0" algn="l">
              <a:spcBef>
                <a:spcPts val="0"/>
              </a:spcBef>
              <a:spcAft>
                <a:spcPts val="0"/>
              </a:spcAft>
              <a:buClr>
                <a:schemeClr val="dk2"/>
              </a:buClr>
              <a:buSzPts val="2000"/>
              <a:buFont typeface="Century Gothic"/>
              <a:buChar char="●"/>
            </a:pPr>
            <a:r>
              <a:rPr b="1" lang="iw" sz="2000">
                <a:solidFill>
                  <a:schemeClr val="dk2"/>
                </a:solidFill>
                <a:latin typeface="Century Gothic"/>
                <a:ea typeface="Century Gothic"/>
                <a:cs typeface="Century Gothic"/>
                <a:sym typeface="Century Gothic"/>
              </a:rPr>
              <a:t>Seasonal patterns also influence pricing, with rates increment during peak seaso</a:t>
            </a:r>
            <a:r>
              <a:rPr b="1" lang="iw" sz="2000">
                <a:solidFill>
                  <a:schemeClr val="dk2"/>
                </a:solidFill>
                <a:latin typeface="Century Gothic"/>
                <a:ea typeface="Century Gothic"/>
                <a:cs typeface="Century Gothic"/>
                <a:sym typeface="Century Gothic"/>
              </a:rPr>
              <a:t>n</a:t>
            </a:r>
            <a:endParaRPr b="1" sz="20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p:nvPr/>
        </p:nvSpPr>
        <p:spPr>
          <a:xfrm>
            <a:off x="87850" y="733450"/>
            <a:ext cx="8880600" cy="40713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7"/>
          <p:cNvSpPr txBox="1"/>
          <p:nvPr>
            <p:ph type="title"/>
          </p:nvPr>
        </p:nvSpPr>
        <p:spPr>
          <a:xfrm>
            <a:off x="134600" y="676050"/>
            <a:ext cx="8834400" cy="1895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iw" sz="2100" u="sng">
                <a:solidFill>
                  <a:schemeClr val="dk2"/>
                </a:solidFill>
                <a:latin typeface="Century Gothic"/>
                <a:ea typeface="Century Gothic"/>
                <a:cs typeface="Century Gothic"/>
                <a:sym typeface="Century Gothic"/>
              </a:rPr>
              <a:t>High Amenities prevalent:</a:t>
            </a:r>
            <a:endParaRPr b="1" sz="2100" u="sng">
              <a:solidFill>
                <a:schemeClr val="dk2"/>
              </a:solidFill>
              <a:latin typeface="Century Gothic"/>
              <a:ea typeface="Century Gothic"/>
              <a:cs typeface="Century Gothic"/>
              <a:sym typeface="Century Gothic"/>
            </a:endParaRPr>
          </a:p>
          <a:p>
            <a:pPr indent="-361950" lvl="0" marL="457200" rtl="0" algn="l">
              <a:spcBef>
                <a:spcPts val="0"/>
              </a:spcBef>
              <a:spcAft>
                <a:spcPts val="0"/>
              </a:spcAft>
              <a:buClr>
                <a:schemeClr val="dk2"/>
              </a:buClr>
              <a:buSzPts val="2100"/>
              <a:buFont typeface="Century Gothic"/>
              <a:buChar char="●"/>
            </a:pPr>
            <a:r>
              <a:rPr b="1" lang="iw" sz="2100">
                <a:solidFill>
                  <a:schemeClr val="dk2"/>
                </a:solidFill>
                <a:latin typeface="Century Gothic"/>
                <a:ea typeface="Century Gothic"/>
                <a:cs typeface="Century Gothic"/>
                <a:sym typeface="Century Gothic"/>
              </a:rPr>
              <a:t>Kitchen, Smoke alarm, Essentials, WI-FI &amp; Hairdryer </a:t>
            </a:r>
            <a:endParaRPr b="1" sz="2100">
              <a:solidFill>
                <a:schemeClr val="dk2"/>
              </a:solidFill>
              <a:latin typeface="Century Gothic"/>
              <a:ea typeface="Century Gothic"/>
              <a:cs typeface="Century Gothic"/>
              <a:sym typeface="Century Gothic"/>
            </a:endParaRPr>
          </a:p>
          <a:p>
            <a:pPr indent="-361950" lvl="0" marL="457200" rtl="0" algn="l">
              <a:spcBef>
                <a:spcPts val="0"/>
              </a:spcBef>
              <a:spcAft>
                <a:spcPts val="0"/>
              </a:spcAft>
              <a:buClr>
                <a:schemeClr val="dk2"/>
              </a:buClr>
              <a:buSzPts val="2100"/>
              <a:buFont typeface="Century Gothic"/>
              <a:buChar char="●"/>
            </a:pPr>
            <a:r>
              <a:rPr b="1" lang="iw" sz="2100">
                <a:solidFill>
                  <a:schemeClr val="dk2"/>
                </a:solidFill>
                <a:latin typeface="Century Gothic"/>
                <a:ea typeface="Century Gothic"/>
                <a:cs typeface="Century Gothic"/>
                <a:sym typeface="Century Gothic"/>
              </a:rPr>
              <a:t>F</a:t>
            </a:r>
            <a:r>
              <a:rPr b="1" lang="iw" sz="2100">
                <a:solidFill>
                  <a:schemeClr val="dk2"/>
                </a:solidFill>
                <a:latin typeface="Century Gothic"/>
                <a:ea typeface="Century Gothic"/>
                <a:cs typeface="Century Gothic"/>
                <a:sym typeface="Century Gothic"/>
              </a:rPr>
              <a:t>ree parking lot stood out as a unique </a:t>
            </a:r>
            <a:r>
              <a:rPr b="1" lang="iw" sz="2100">
                <a:solidFill>
                  <a:schemeClr val="dk2"/>
                </a:solidFill>
                <a:latin typeface="Century Gothic"/>
                <a:ea typeface="Century Gothic"/>
                <a:cs typeface="Century Gothic"/>
                <a:sym typeface="Century Gothic"/>
              </a:rPr>
              <a:t>offering and often commanded higher price per night</a:t>
            </a:r>
            <a:endParaRPr b="1" sz="2100">
              <a:solidFill>
                <a:schemeClr val="dk2"/>
              </a:solidFill>
              <a:latin typeface="Century Gothic"/>
              <a:ea typeface="Century Gothic"/>
              <a:cs typeface="Century Gothic"/>
              <a:sym typeface="Century Gothic"/>
            </a:endParaRPr>
          </a:p>
        </p:txBody>
      </p:sp>
      <p:sp>
        <p:nvSpPr>
          <p:cNvPr id="216" name="Google Shape;216;p37"/>
          <p:cNvSpPr txBox="1"/>
          <p:nvPr>
            <p:ph idx="1" type="body"/>
          </p:nvPr>
        </p:nvSpPr>
        <p:spPr>
          <a:xfrm>
            <a:off x="240350" y="69100"/>
            <a:ext cx="8592000" cy="454200"/>
          </a:xfrm>
          <a:prstGeom prst="rect">
            <a:avLst/>
          </a:prstGeom>
          <a:gradFill>
            <a:gsLst>
              <a:gs pos="0">
                <a:srgbClr val="9EAFB8"/>
              </a:gs>
              <a:gs pos="100000">
                <a:srgbClr val="616D73"/>
              </a:gs>
            </a:gsLst>
            <a:path path="circle">
              <a:fillToRect b="50%" l="50%" r="50%" t="50%"/>
            </a:path>
            <a:tileRect/>
          </a:gradFill>
        </p:spPr>
        <p:txBody>
          <a:bodyPr anchorCtr="0" anchor="t" bIns="91425" lIns="91425" spcFirstLastPara="1" rIns="91425" wrap="square" tIns="91425">
            <a:noAutofit/>
          </a:bodyPr>
          <a:lstStyle/>
          <a:p>
            <a:pPr indent="0" lvl="0" marL="0" marR="0" rtl="0" algn="ctr">
              <a:lnSpc>
                <a:spcPct val="95000"/>
              </a:lnSpc>
              <a:spcBef>
                <a:spcPts val="0"/>
              </a:spcBef>
              <a:spcAft>
                <a:spcPts val="0"/>
              </a:spcAft>
              <a:buNone/>
            </a:pPr>
            <a:r>
              <a:rPr b="1" lang="iw" sz="2229">
                <a:solidFill>
                  <a:srgbClr val="F3F3F3"/>
                </a:solidFill>
                <a:latin typeface="Century Gothic"/>
                <a:ea typeface="Century Gothic"/>
                <a:cs typeface="Century Gothic"/>
                <a:sym typeface="Century Gothic"/>
              </a:rPr>
              <a:t>Key Findings - Amenities &amp; Reviews</a:t>
            </a:r>
            <a:endParaRPr b="1" sz="2229">
              <a:solidFill>
                <a:srgbClr val="F3F3F3"/>
              </a:solidFill>
              <a:latin typeface="Century Gothic"/>
              <a:ea typeface="Century Gothic"/>
              <a:cs typeface="Century Gothic"/>
              <a:sym typeface="Century Gothic"/>
            </a:endParaRPr>
          </a:p>
          <a:p>
            <a:pPr indent="0" lvl="0" marL="0" marR="0" rtl="0" algn="ctr">
              <a:lnSpc>
                <a:spcPct val="95000"/>
              </a:lnSpc>
              <a:spcBef>
                <a:spcPts val="1200"/>
              </a:spcBef>
              <a:spcAft>
                <a:spcPts val="1200"/>
              </a:spcAft>
              <a:buNone/>
            </a:pPr>
            <a:r>
              <a:t/>
            </a:r>
            <a:endParaRPr b="1" sz="2229">
              <a:solidFill>
                <a:srgbClr val="F3F3F3"/>
              </a:solidFill>
              <a:latin typeface="Century Gothic"/>
              <a:ea typeface="Century Gothic"/>
              <a:cs typeface="Century Gothic"/>
              <a:sym typeface="Century Gothic"/>
            </a:endParaRPr>
          </a:p>
        </p:txBody>
      </p:sp>
      <p:sp>
        <p:nvSpPr>
          <p:cNvPr id="217" name="Google Shape;217;p37"/>
          <p:cNvSpPr txBox="1"/>
          <p:nvPr>
            <p:ph type="title"/>
          </p:nvPr>
        </p:nvSpPr>
        <p:spPr>
          <a:xfrm>
            <a:off x="133800" y="2571650"/>
            <a:ext cx="8834700" cy="189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iw" sz="2100" u="sng">
                <a:solidFill>
                  <a:schemeClr val="dk2"/>
                </a:solidFill>
                <a:latin typeface="Century Gothic"/>
                <a:ea typeface="Century Gothic"/>
                <a:cs typeface="Century Gothic"/>
                <a:sym typeface="Century Gothic"/>
              </a:rPr>
              <a:t>Review Sentiments: </a:t>
            </a:r>
            <a:endParaRPr b="1" sz="2100" u="sng">
              <a:solidFill>
                <a:schemeClr val="dk2"/>
              </a:solidFill>
              <a:latin typeface="Century Gothic"/>
              <a:ea typeface="Century Gothic"/>
              <a:cs typeface="Century Gothic"/>
              <a:sym typeface="Century Gothic"/>
            </a:endParaRPr>
          </a:p>
          <a:p>
            <a:pPr indent="-361950" lvl="0" marL="457200" rtl="0" algn="l">
              <a:spcBef>
                <a:spcPts val="0"/>
              </a:spcBef>
              <a:spcAft>
                <a:spcPts val="0"/>
              </a:spcAft>
              <a:buClr>
                <a:schemeClr val="dk2"/>
              </a:buClr>
              <a:buSzPts val="2100"/>
              <a:buFont typeface="Century Gothic"/>
              <a:buChar char="●"/>
            </a:pPr>
            <a:r>
              <a:rPr b="1" lang="iw" sz="2100">
                <a:solidFill>
                  <a:schemeClr val="dk2"/>
                </a:solidFill>
                <a:latin typeface="Century Gothic"/>
                <a:ea typeface="Century Gothic"/>
                <a:cs typeface="Century Gothic"/>
                <a:sym typeface="Century Gothic"/>
              </a:rPr>
              <a:t>Guest reviews indicated that location, comfortable, and neighborhood were critical factors influencing overall guest satisfaction</a:t>
            </a:r>
            <a:endParaRPr b="1" sz="2100">
              <a:solidFill>
                <a:schemeClr val="dk2"/>
              </a:solidFill>
              <a:latin typeface="Century Gothic"/>
              <a:ea typeface="Century Gothic"/>
              <a:cs typeface="Century Gothic"/>
              <a:sym typeface="Century Gothic"/>
            </a:endParaRPr>
          </a:p>
          <a:p>
            <a:pPr indent="-361950" lvl="0" marL="457200" rtl="0" algn="l">
              <a:spcBef>
                <a:spcPts val="0"/>
              </a:spcBef>
              <a:spcAft>
                <a:spcPts val="0"/>
              </a:spcAft>
              <a:buClr>
                <a:schemeClr val="dk2"/>
              </a:buClr>
              <a:buSzPts val="2100"/>
              <a:buFont typeface="Century Gothic"/>
              <a:buChar char="●"/>
            </a:pPr>
            <a:r>
              <a:rPr b="1" lang="iw" sz="2100">
                <a:solidFill>
                  <a:schemeClr val="dk2"/>
                </a:solidFill>
                <a:latin typeface="Century Gothic"/>
                <a:ea typeface="Century Gothic"/>
                <a:cs typeface="Century Gothic"/>
                <a:sym typeface="Century Gothic"/>
              </a:rPr>
              <a:t>Listings with consistently positive reviews tended to perform well</a:t>
            </a:r>
            <a:endParaRPr b="1" sz="21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p:nvPr/>
        </p:nvSpPr>
        <p:spPr>
          <a:xfrm>
            <a:off x="87850" y="591375"/>
            <a:ext cx="8880600" cy="4507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223" name="Google Shape;223;p38"/>
          <p:cNvSpPr txBox="1"/>
          <p:nvPr>
            <p:ph idx="1" type="body"/>
          </p:nvPr>
        </p:nvSpPr>
        <p:spPr>
          <a:xfrm>
            <a:off x="240350" y="69100"/>
            <a:ext cx="8592000" cy="454200"/>
          </a:xfrm>
          <a:prstGeom prst="rect">
            <a:avLst/>
          </a:prstGeom>
          <a:gradFill>
            <a:gsLst>
              <a:gs pos="0">
                <a:srgbClr val="9EAFB8"/>
              </a:gs>
              <a:gs pos="100000">
                <a:srgbClr val="616D73"/>
              </a:gs>
            </a:gsLst>
            <a:path path="circle">
              <a:fillToRect b="50%" l="50%" r="50%" t="50%"/>
            </a:path>
            <a:tileRect/>
          </a:gradFill>
        </p:spPr>
        <p:txBody>
          <a:bodyPr anchorCtr="0" anchor="t" bIns="91425" lIns="91425" spcFirstLastPara="1" rIns="91425" wrap="square" tIns="91425">
            <a:noAutofit/>
          </a:bodyPr>
          <a:lstStyle/>
          <a:p>
            <a:pPr indent="0" lvl="0" marL="0" marR="0" rtl="0" algn="ctr">
              <a:lnSpc>
                <a:spcPct val="95000"/>
              </a:lnSpc>
              <a:spcBef>
                <a:spcPts val="0"/>
              </a:spcBef>
              <a:spcAft>
                <a:spcPts val="1200"/>
              </a:spcAft>
              <a:buNone/>
            </a:pPr>
            <a:r>
              <a:rPr b="1" lang="iw" sz="2229">
                <a:solidFill>
                  <a:srgbClr val="F3F3F3"/>
                </a:solidFill>
                <a:latin typeface="Century Gothic"/>
                <a:ea typeface="Century Gothic"/>
                <a:cs typeface="Century Gothic"/>
                <a:sym typeface="Century Gothic"/>
              </a:rPr>
              <a:t>Conclusions &amp; Recommendations</a:t>
            </a:r>
            <a:endParaRPr b="1" sz="2229">
              <a:solidFill>
                <a:srgbClr val="F3F3F3"/>
              </a:solidFill>
              <a:latin typeface="Century Gothic"/>
              <a:ea typeface="Century Gothic"/>
              <a:cs typeface="Century Gothic"/>
              <a:sym typeface="Century Gothic"/>
            </a:endParaRPr>
          </a:p>
        </p:txBody>
      </p:sp>
      <p:sp>
        <p:nvSpPr>
          <p:cNvPr id="224" name="Google Shape;224;p38"/>
          <p:cNvSpPr txBox="1"/>
          <p:nvPr>
            <p:ph type="title"/>
          </p:nvPr>
        </p:nvSpPr>
        <p:spPr>
          <a:xfrm>
            <a:off x="85025" y="667575"/>
            <a:ext cx="8830200" cy="416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990"/>
              <a:buNone/>
            </a:pPr>
            <a:r>
              <a:rPr b="1" lang="iw" sz="1900" u="sng">
                <a:solidFill>
                  <a:schemeClr val="dk2"/>
                </a:solidFill>
                <a:latin typeface="Century Gothic"/>
                <a:ea typeface="Century Gothic"/>
                <a:cs typeface="Century Gothic"/>
                <a:sym typeface="Century Gothic"/>
              </a:rPr>
              <a:t>Pricing Strategy:</a:t>
            </a:r>
            <a:endParaRPr b="1" sz="1900" u="sng">
              <a:solidFill>
                <a:schemeClr val="dk2"/>
              </a:solidFill>
              <a:latin typeface="Century Gothic"/>
              <a:ea typeface="Century Gothic"/>
              <a:cs typeface="Century Gothic"/>
              <a:sym typeface="Century Gothic"/>
            </a:endParaRPr>
          </a:p>
          <a:p>
            <a:pPr indent="-349250" lvl="0" marL="457200" rtl="0" algn="l">
              <a:lnSpc>
                <a:spcPct val="90000"/>
              </a:lnSpc>
              <a:spcBef>
                <a:spcPts val="1000"/>
              </a:spcBef>
              <a:spcAft>
                <a:spcPts val="0"/>
              </a:spcAft>
              <a:buClr>
                <a:schemeClr val="dk2"/>
              </a:buClr>
              <a:buSzPts val="1900"/>
              <a:buFont typeface="Century Gothic"/>
              <a:buChar char="●"/>
            </a:pPr>
            <a:r>
              <a:rPr b="1" lang="iw" sz="1900">
                <a:solidFill>
                  <a:schemeClr val="dk2"/>
                </a:solidFill>
                <a:latin typeface="Century Gothic"/>
                <a:ea typeface="Century Gothic"/>
                <a:cs typeface="Century Gothic"/>
                <a:sym typeface="Century Gothic"/>
              </a:rPr>
              <a:t>Dynamic pricing strategies to maximize revenue during peak demand periods while remaining competitive during low-season</a:t>
            </a:r>
            <a:endParaRPr b="1" sz="1900">
              <a:solidFill>
                <a:schemeClr val="dk2"/>
              </a:solidFill>
              <a:latin typeface="Century Gothic"/>
              <a:ea typeface="Century Gothic"/>
              <a:cs typeface="Century Gothic"/>
              <a:sym typeface="Century Gothic"/>
            </a:endParaRPr>
          </a:p>
          <a:p>
            <a:pPr indent="0" lvl="0" marL="0" rtl="0" algn="l">
              <a:lnSpc>
                <a:spcPct val="90000"/>
              </a:lnSpc>
              <a:spcBef>
                <a:spcPts val="1000"/>
              </a:spcBef>
              <a:spcAft>
                <a:spcPts val="0"/>
              </a:spcAft>
              <a:buNone/>
            </a:pPr>
            <a:r>
              <a:rPr b="1" lang="iw" sz="1900" u="sng">
                <a:solidFill>
                  <a:schemeClr val="dk2"/>
                </a:solidFill>
                <a:latin typeface="Century Gothic"/>
                <a:ea typeface="Century Gothic"/>
                <a:cs typeface="Century Gothic"/>
                <a:sym typeface="Century Gothic"/>
              </a:rPr>
              <a:t>Amenity Enhancements:</a:t>
            </a:r>
            <a:endParaRPr b="1" sz="1900" u="sng">
              <a:solidFill>
                <a:schemeClr val="dk2"/>
              </a:solidFill>
              <a:latin typeface="Century Gothic"/>
              <a:ea typeface="Century Gothic"/>
              <a:cs typeface="Century Gothic"/>
              <a:sym typeface="Century Gothic"/>
            </a:endParaRPr>
          </a:p>
          <a:p>
            <a:pPr indent="-349250" lvl="0" marL="457200" rtl="0" algn="l">
              <a:lnSpc>
                <a:spcPct val="90000"/>
              </a:lnSpc>
              <a:spcBef>
                <a:spcPts val="1000"/>
              </a:spcBef>
              <a:spcAft>
                <a:spcPts val="0"/>
              </a:spcAft>
              <a:buClr>
                <a:schemeClr val="dk2"/>
              </a:buClr>
              <a:buSzPts val="1900"/>
              <a:buFont typeface="Century Gothic"/>
              <a:buChar char="●"/>
            </a:pPr>
            <a:r>
              <a:rPr b="1" lang="iw" sz="1900">
                <a:solidFill>
                  <a:schemeClr val="dk2"/>
                </a:solidFill>
                <a:latin typeface="Century Gothic"/>
                <a:ea typeface="Century Gothic"/>
                <a:cs typeface="Century Gothic"/>
                <a:sym typeface="Century Gothic"/>
              </a:rPr>
              <a:t>Important to invest in standout amenities that align with guest preferences to increase listing desirability</a:t>
            </a:r>
            <a:endParaRPr b="1" sz="1900">
              <a:solidFill>
                <a:schemeClr val="dk2"/>
              </a:solidFill>
              <a:latin typeface="Century Gothic"/>
              <a:ea typeface="Century Gothic"/>
              <a:cs typeface="Century Gothic"/>
              <a:sym typeface="Century Gothic"/>
            </a:endParaRPr>
          </a:p>
          <a:p>
            <a:pPr indent="0" lvl="0" marL="0" rtl="0" algn="l">
              <a:lnSpc>
                <a:spcPct val="90000"/>
              </a:lnSpc>
              <a:spcBef>
                <a:spcPts val="1000"/>
              </a:spcBef>
              <a:spcAft>
                <a:spcPts val="0"/>
              </a:spcAft>
              <a:buNone/>
            </a:pPr>
            <a:r>
              <a:rPr b="1" lang="iw" sz="1900" u="sng">
                <a:solidFill>
                  <a:schemeClr val="dk2"/>
                </a:solidFill>
                <a:latin typeface="Century Gothic"/>
                <a:ea typeface="Century Gothic"/>
                <a:cs typeface="Century Gothic"/>
                <a:sym typeface="Century Gothic"/>
              </a:rPr>
              <a:t>Reviews Main takeouts: </a:t>
            </a:r>
            <a:endParaRPr b="1" sz="1900" u="sng">
              <a:solidFill>
                <a:schemeClr val="dk2"/>
              </a:solidFill>
              <a:latin typeface="Century Gothic"/>
              <a:ea typeface="Century Gothic"/>
              <a:cs typeface="Century Gothic"/>
              <a:sym typeface="Century Gothic"/>
            </a:endParaRPr>
          </a:p>
          <a:p>
            <a:pPr indent="-349250" lvl="0" marL="457200" rtl="0" algn="l">
              <a:lnSpc>
                <a:spcPct val="90000"/>
              </a:lnSpc>
              <a:spcBef>
                <a:spcPts val="1000"/>
              </a:spcBef>
              <a:spcAft>
                <a:spcPts val="0"/>
              </a:spcAft>
              <a:buClr>
                <a:schemeClr val="dk2"/>
              </a:buClr>
              <a:buSzPts val="1900"/>
              <a:buFont typeface="Century Gothic"/>
              <a:buChar char="●"/>
            </a:pPr>
            <a:r>
              <a:rPr b="1" lang="iw" sz="1900">
                <a:solidFill>
                  <a:schemeClr val="dk2"/>
                </a:solidFill>
                <a:latin typeface="Century Gothic"/>
                <a:ea typeface="Century Gothic"/>
                <a:cs typeface="Century Gothic"/>
                <a:sym typeface="Century Gothic"/>
              </a:rPr>
              <a:t>Location with walking distance from Downtown &amp; within Quiet neighbourhood</a:t>
            </a:r>
            <a:endParaRPr b="1" sz="1900">
              <a:solidFill>
                <a:schemeClr val="dk2"/>
              </a:solidFill>
              <a:latin typeface="Century Gothic"/>
              <a:ea typeface="Century Gothic"/>
              <a:cs typeface="Century Gothic"/>
              <a:sym typeface="Century Gothic"/>
            </a:endParaRPr>
          </a:p>
          <a:p>
            <a:pPr indent="-349250" lvl="0" marL="457200" rtl="0" algn="l">
              <a:lnSpc>
                <a:spcPct val="90000"/>
              </a:lnSpc>
              <a:spcBef>
                <a:spcPts val="1000"/>
              </a:spcBef>
              <a:spcAft>
                <a:spcPts val="1000"/>
              </a:spcAft>
              <a:buClr>
                <a:schemeClr val="dk2"/>
              </a:buClr>
              <a:buSzPts val="1900"/>
              <a:buFont typeface="Century Gothic"/>
              <a:buChar char="●"/>
            </a:pPr>
            <a:r>
              <a:rPr b="1" lang="iw" sz="1900">
                <a:solidFill>
                  <a:schemeClr val="dk2"/>
                </a:solidFill>
                <a:latin typeface="Century Gothic"/>
                <a:ea typeface="Century Gothic"/>
                <a:cs typeface="Century Gothic"/>
                <a:sym typeface="Century Gothic"/>
              </a:rPr>
              <a:t>Have nearby different sort of restaurants</a:t>
            </a:r>
            <a:endParaRPr b="1" sz="19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p:nvPr/>
        </p:nvSpPr>
        <p:spPr>
          <a:xfrm>
            <a:off x="87850" y="591375"/>
            <a:ext cx="8880600" cy="4507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230" name="Google Shape;230;p39"/>
          <p:cNvSpPr txBox="1"/>
          <p:nvPr>
            <p:ph idx="1" type="body"/>
          </p:nvPr>
        </p:nvSpPr>
        <p:spPr>
          <a:xfrm>
            <a:off x="240350" y="69100"/>
            <a:ext cx="8592000" cy="454200"/>
          </a:xfrm>
          <a:prstGeom prst="rect">
            <a:avLst/>
          </a:prstGeom>
          <a:gradFill>
            <a:gsLst>
              <a:gs pos="0">
                <a:srgbClr val="9EAFB8"/>
              </a:gs>
              <a:gs pos="100000">
                <a:srgbClr val="616D73"/>
              </a:gs>
            </a:gsLst>
            <a:path path="circle">
              <a:fillToRect b="50%" l="50%" r="50%" t="50%"/>
            </a:path>
            <a:tileRect/>
          </a:gradFill>
        </p:spPr>
        <p:txBody>
          <a:bodyPr anchorCtr="0" anchor="t" bIns="91425" lIns="91425" spcFirstLastPara="1" rIns="91425" wrap="square" tIns="91425">
            <a:noAutofit/>
          </a:bodyPr>
          <a:lstStyle/>
          <a:p>
            <a:pPr indent="0" lvl="0" marL="0" marR="0" rtl="0" algn="ctr">
              <a:lnSpc>
                <a:spcPct val="95000"/>
              </a:lnSpc>
              <a:spcBef>
                <a:spcPts val="0"/>
              </a:spcBef>
              <a:spcAft>
                <a:spcPts val="1200"/>
              </a:spcAft>
              <a:buNone/>
            </a:pPr>
            <a:r>
              <a:rPr b="1" lang="iw" sz="2229">
                <a:solidFill>
                  <a:srgbClr val="F3F3F3"/>
                </a:solidFill>
                <a:latin typeface="Century Gothic"/>
                <a:ea typeface="Century Gothic"/>
                <a:cs typeface="Century Gothic"/>
                <a:sym typeface="Century Gothic"/>
              </a:rPr>
              <a:t>Conclusions &amp; Recommendations</a:t>
            </a:r>
            <a:endParaRPr b="1" sz="2229">
              <a:solidFill>
                <a:srgbClr val="F3F3F3"/>
              </a:solidFill>
              <a:latin typeface="Century Gothic"/>
              <a:ea typeface="Century Gothic"/>
              <a:cs typeface="Century Gothic"/>
              <a:sym typeface="Century Gothic"/>
            </a:endParaRPr>
          </a:p>
        </p:txBody>
      </p:sp>
      <p:sp>
        <p:nvSpPr>
          <p:cNvPr id="231" name="Google Shape;231;p39"/>
          <p:cNvSpPr txBox="1"/>
          <p:nvPr>
            <p:ph type="title"/>
          </p:nvPr>
        </p:nvSpPr>
        <p:spPr>
          <a:xfrm>
            <a:off x="85025" y="819975"/>
            <a:ext cx="8830200" cy="37056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iw" sz="1900" u="sng">
                <a:solidFill>
                  <a:schemeClr val="dk2"/>
                </a:solidFill>
                <a:latin typeface="Century Gothic"/>
                <a:ea typeface="Century Gothic"/>
                <a:cs typeface="Century Gothic"/>
                <a:sym typeface="Century Gothic"/>
              </a:rPr>
              <a:t>Overall </a:t>
            </a:r>
            <a:r>
              <a:rPr b="1" lang="iw" sz="1900">
                <a:solidFill>
                  <a:schemeClr val="dk2"/>
                </a:solidFill>
                <a:latin typeface="Century Gothic"/>
                <a:ea typeface="Century Gothic"/>
                <a:cs typeface="Century Gothic"/>
                <a:sym typeface="Century Gothic"/>
              </a:rPr>
              <a:t>- </a:t>
            </a:r>
            <a:r>
              <a:rPr b="1" lang="iw" sz="1900">
                <a:solidFill>
                  <a:schemeClr val="dk2"/>
                </a:solidFill>
                <a:latin typeface="Century Gothic"/>
                <a:ea typeface="Century Gothic"/>
                <a:cs typeface="Century Gothic"/>
                <a:sym typeface="Century Gothic"/>
              </a:rPr>
              <a:t>It is </a:t>
            </a:r>
            <a:r>
              <a:rPr b="1" lang="iw" sz="1900" u="sng">
                <a:solidFill>
                  <a:schemeClr val="dk2"/>
                </a:solidFill>
                <a:latin typeface="Century Gothic"/>
                <a:ea typeface="Century Gothic"/>
                <a:cs typeface="Century Gothic"/>
                <a:sym typeface="Century Gothic"/>
              </a:rPr>
              <a:t>not</a:t>
            </a:r>
            <a:r>
              <a:rPr b="1" lang="iw" sz="1900">
                <a:solidFill>
                  <a:schemeClr val="dk2"/>
                </a:solidFill>
                <a:latin typeface="Century Gothic"/>
                <a:ea typeface="Century Gothic"/>
                <a:cs typeface="Century Gothic"/>
                <a:sym typeface="Century Gothic"/>
              </a:rPr>
              <a:t> ideal period to invest in Austin AirBnB Market</a:t>
            </a:r>
            <a:endParaRPr b="1" sz="1900">
              <a:solidFill>
                <a:schemeClr val="dk2"/>
              </a:solidFill>
              <a:latin typeface="Century Gothic"/>
              <a:ea typeface="Century Gothic"/>
              <a:cs typeface="Century Gothic"/>
              <a:sym typeface="Century Gothic"/>
            </a:endParaRPr>
          </a:p>
          <a:p>
            <a:pPr indent="-349250" lvl="0" marL="457200" rtl="0" algn="l">
              <a:spcBef>
                <a:spcPts val="1000"/>
              </a:spcBef>
              <a:spcAft>
                <a:spcPts val="0"/>
              </a:spcAft>
              <a:buClr>
                <a:schemeClr val="dk2"/>
              </a:buClr>
              <a:buSzPts val="1900"/>
              <a:buFont typeface="Century Gothic"/>
              <a:buChar char="●"/>
            </a:pPr>
            <a:r>
              <a:rPr b="1" lang="iw" sz="1900">
                <a:solidFill>
                  <a:schemeClr val="dk2"/>
                </a:solidFill>
                <a:latin typeface="Century Gothic"/>
                <a:ea typeface="Century Gothic"/>
                <a:cs typeface="Century Gothic"/>
                <a:sym typeface="Century Gothic"/>
              </a:rPr>
              <a:t>AirBnB Market in Austin grow slowly post the pandemic</a:t>
            </a:r>
            <a:endParaRPr b="1" sz="1900">
              <a:solidFill>
                <a:schemeClr val="dk2"/>
              </a:solidFill>
              <a:latin typeface="Century Gothic"/>
              <a:ea typeface="Century Gothic"/>
              <a:cs typeface="Century Gothic"/>
              <a:sym typeface="Century Gothic"/>
            </a:endParaRPr>
          </a:p>
          <a:p>
            <a:pPr indent="-349250" lvl="0" marL="457200" rtl="0" algn="l">
              <a:spcBef>
                <a:spcPts val="0"/>
              </a:spcBef>
              <a:spcAft>
                <a:spcPts val="0"/>
              </a:spcAft>
              <a:buClr>
                <a:schemeClr val="dk2"/>
              </a:buClr>
              <a:buSzPts val="1900"/>
              <a:buFont typeface="Century Gothic"/>
              <a:buChar char="●"/>
            </a:pPr>
            <a:r>
              <a:rPr b="1" lang="iw" sz="1900">
                <a:solidFill>
                  <a:schemeClr val="dk2"/>
                </a:solidFill>
                <a:latin typeface="Century Gothic"/>
                <a:ea typeface="Century Gothic"/>
                <a:cs typeface="Century Gothic"/>
                <a:sym typeface="Century Gothic"/>
              </a:rPr>
              <a:t>Most interest in AirBnB is House / Apartment properties which usually more costly</a:t>
            </a:r>
            <a:endParaRPr b="1" sz="19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b="1" sz="19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b="1" sz="19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b="1" lang="iw" sz="1900">
                <a:solidFill>
                  <a:schemeClr val="dk2"/>
                </a:solidFill>
                <a:latin typeface="Century Gothic"/>
                <a:ea typeface="Century Gothic"/>
                <a:cs typeface="Century Gothic"/>
                <a:sym typeface="Century Gothic"/>
              </a:rPr>
              <a:t>If we look at the bigger US market, it worth deeper analysis:</a:t>
            </a:r>
            <a:endParaRPr b="1" sz="1900">
              <a:solidFill>
                <a:schemeClr val="dk2"/>
              </a:solidFill>
              <a:latin typeface="Century Gothic"/>
              <a:ea typeface="Century Gothic"/>
              <a:cs typeface="Century Gothic"/>
              <a:sym typeface="Century Gothic"/>
            </a:endParaRPr>
          </a:p>
          <a:p>
            <a:pPr indent="-349250" lvl="0" marL="457200" rtl="0" algn="l">
              <a:spcBef>
                <a:spcPts val="0"/>
              </a:spcBef>
              <a:spcAft>
                <a:spcPts val="0"/>
              </a:spcAft>
              <a:buClr>
                <a:schemeClr val="dk2"/>
              </a:buClr>
              <a:buSzPts val="1900"/>
              <a:buFont typeface="Century Gothic"/>
              <a:buChar char="●"/>
            </a:pPr>
            <a:r>
              <a:rPr b="1" lang="iw" sz="1900">
                <a:solidFill>
                  <a:schemeClr val="dk2"/>
                </a:solidFill>
                <a:latin typeface="Century Gothic"/>
                <a:ea typeface="Century Gothic"/>
                <a:cs typeface="Century Gothic"/>
                <a:sym typeface="Century Gothic"/>
              </a:rPr>
              <a:t>There is a big grow &amp; investments in High-Tech and Industries in Austin </a:t>
            </a:r>
            <a:endParaRPr b="1" sz="1900">
              <a:solidFill>
                <a:schemeClr val="dk2"/>
              </a:solidFill>
              <a:latin typeface="Century Gothic"/>
              <a:ea typeface="Century Gothic"/>
              <a:cs typeface="Century Gothic"/>
              <a:sym typeface="Century Gothic"/>
            </a:endParaRPr>
          </a:p>
          <a:p>
            <a:pPr indent="-349250" lvl="0" marL="457200" rtl="0" algn="l">
              <a:spcBef>
                <a:spcPts val="0"/>
              </a:spcBef>
              <a:spcAft>
                <a:spcPts val="0"/>
              </a:spcAft>
              <a:buClr>
                <a:schemeClr val="dk2"/>
              </a:buClr>
              <a:buSzPts val="1900"/>
              <a:buFont typeface="Century Gothic"/>
              <a:buChar char="●"/>
            </a:pPr>
            <a:r>
              <a:rPr b="1" lang="iw" sz="1900">
                <a:solidFill>
                  <a:schemeClr val="dk2"/>
                </a:solidFill>
                <a:latin typeface="Century Gothic"/>
                <a:ea typeface="Century Gothic"/>
                <a:cs typeface="Century Gothic"/>
                <a:sym typeface="Century Gothic"/>
              </a:rPr>
              <a:t>Long listing periods (3-6 Months)</a:t>
            </a:r>
            <a:endParaRPr b="1" sz="1900">
              <a:solidFill>
                <a:schemeClr val="dk2"/>
              </a:solidFill>
              <a:latin typeface="Century Gothic"/>
              <a:ea typeface="Century Gothic"/>
              <a:cs typeface="Century Gothic"/>
              <a:sym typeface="Century Gothic"/>
            </a:endParaRPr>
          </a:p>
          <a:p>
            <a:pPr indent="-349250" lvl="0" marL="457200" rtl="0" algn="l">
              <a:spcBef>
                <a:spcPts val="0"/>
              </a:spcBef>
              <a:spcAft>
                <a:spcPts val="0"/>
              </a:spcAft>
              <a:buClr>
                <a:schemeClr val="dk2"/>
              </a:buClr>
              <a:buSzPts val="1900"/>
              <a:buFont typeface="Century Gothic"/>
              <a:buChar char="●"/>
            </a:pPr>
            <a:r>
              <a:rPr b="1" lang="iw" sz="1900">
                <a:solidFill>
                  <a:schemeClr val="dk2"/>
                </a:solidFill>
                <a:latin typeface="Century Gothic"/>
                <a:ea typeface="Century Gothic"/>
                <a:cs typeface="Century Gothic"/>
                <a:sym typeface="Century Gothic"/>
              </a:rPr>
              <a:t>Tax law beneficial &amp; incentive can significantly enhance the property's profitability and long-term value</a:t>
            </a:r>
            <a:endParaRPr b="1" sz="19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0"/>
          <p:cNvPicPr preferRelativeResize="0"/>
          <p:nvPr/>
        </p:nvPicPr>
        <p:blipFill>
          <a:blip r:embed="rId3">
            <a:alphaModFix/>
          </a:blip>
          <a:stretch>
            <a:fillRect/>
          </a:stretch>
        </p:blipFill>
        <p:spPr>
          <a:xfrm rot="-1240744">
            <a:off x="291200" y="431500"/>
            <a:ext cx="5068800" cy="3372332"/>
          </a:xfrm>
          <a:prstGeom prst="rect">
            <a:avLst/>
          </a:prstGeom>
          <a:noFill/>
          <a:ln>
            <a:noFill/>
          </a:ln>
        </p:spPr>
      </p:pic>
      <p:pic>
        <p:nvPicPr>
          <p:cNvPr id="237" name="Google Shape;237;p40"/>
          <p:cNvPicPr preferRelativeResize="0"/>
          <p:nvPr/>
        </p:nvPicPr>
        <p:blipFill>
          <a:blip r:embed="rId4">
            <a:alphaModFix/>
          </a:blip>
          <a:stretch>
            <a:fillRect/>
          </a:stretch>
        </p:blipFill>
        <p:spPr>
          <a:xfrm rot="1031417">
            <a:off x="4511200" y="1934650"/>
            <a:ext cx="4532400" cy="27821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83530"/>
          </a:srgbClr>
        </a:solidFill>
      </p:bgPr>
    </p:bg>
    <p:spTree>
      <p:nvGrpSpPr>
        <p:cNvPr id="241" name="Shape 241"/>
        <p:cNvGrpSpPr/>
        <p:nvPr/>
      </p:nvGrpSpPr>
      <p:grpSpPr>
        <a:xfrm>
          <a:off x="0" y="0"/>
          <a:ext cx="0" cy="0"/>
          <a:chOff x="0" y="0"/>
          <a:chExt cx="0" cy="0"/>
        </a:xfrm>
      </p:grpSpPr>
      <p:pic>
        <p:nvPicPr>
          <p:cNvPr id="242" name="Google Shape;242;p41"/>
          <p:cNvPicPr preferRelativeResize="0"/>
          <p:nvPr/>
        </p:nvPicPr>
        <p:blipFill>
          <a:blip r:embed="rId3">
            <a:alphaModFix/>
          </a:blip>
          <a:stretch>
            <a:fillRect/>
          </a:stretch>
        </p:blipFill>
        <p:spPr>
          <a:xfrm>
            <a:off x="1097988" y="418588"/>
            <a:ext cx="6948000" cy="43063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mt="37000"/>
          </a:blip>
          <a:stretch>
            <a:fillRect/>
          </a:stretch>
        </p:blipFill>
        <p:spPr>
          <a:xfrm>
            <a:off x="-4" y="0"/>
            <a:ext cx="9144000" cy="5143501"/>
          </a:xfrm>
          <a:prstGeom prst="rect">
            <a:avLst/>
          </a:prstGeom>
          <a:noFill/>
          <a:ln>
            <a:noFill/>
          </a:ln>
        </p:spPr>
      </p:pic>
      <p:sp>
        <p:nvSpPr>
          <p:cNvPr id="70" name="Google Shape;70;p15"/>
          <p:cNvSpPr txBox="1"/>
          <p:nvPr>
            <p:ph idx="1" type="body"/>
          </p:nvPr>
        </p:nvSpPr>
        <p:spPr>
          <a:xfrm>
            <a:off x="240350" y="69100"/>
            <a:ext cx="8592000" cy="454200"/>
          </a:xfrm>
          <a:prstGeom prst="rect">
            <a:avLst/>
          </a:prstGeom>
          <a:noFill/>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b="1" lang="iw" sz="2300">
                <a:solidFill>
                  <a:srgbClr val="434343"/>
                </a:solidFill>
                <a:latin typeface="Century Gothic"/>
                <a:ea typeface="Century Gothic"/>
                <a:cs typeface="Century Gothic"/>
                <a:sym typeface="Century Gothic"/>
              </a:rPr>
              <a:t>The How &amp; What</a:t>
            </a:r>
            <a:endParaRPr b="1" sz="2300">
              <a:solidFill>
                <a:srgbClr val="434343"/>
              </a:solidFill>
              <a:latin typeface="Century Gothic"/>
              <a:ea typeface="Century Gothic"/>
              <a:cs typeface="Century Gothic"/>
              <a:sym typeface="Century Gothic"/>
            </a:endParaRPr>
          </a:p>
          <a:p>
            <a:pPr indent="0" lvl="0" marL="0" rtl="0" algn="ctr">
              <a:lnSpc>
                <a:spcPct val="95000"/>
              </a:lnSpc>
              <a:spcBef>
                <a:spcPts val="1200"/>
              </a:spcBef>
              <a:spcAft>
                <a:spcPts val="0"/>
              </a:spcAft>
              <a:buClr>
                <a:schemeClr val="dk1"/>
              </a:buClr>
              <a:buSzPts val="1100"/>
              <a:buFont typeface="Arial"/>
              <a:buNone/>
            </a:pPr>
            <a:r>
              <a:t/>
            </a:r>
            <a:endParaRPr b="1" sz="2300">
              <a:solidFill>
                <a:srgbClr val="434343"/>
              </a:solidFill>
              <a:latin typeface="Century Gothic"/>
              <a:ea typeface="Century Gothic"/>
              <a:cs typeface="Century Gothic"/>
              <a:sym typeface="Century Gothic"/>
            </a:endParaRPr>
          </a:p>
          <a:p>
            <a:pPr indent="0" lvl="0" marL="0" rtl="0" algn="ctr">
              <a:lnSpc>
                <a:spcPct val="95000"/>
              </a:lnSpc>
              <a:spcBef>
                <a:spcPts val="1200"/>
              </a:spcBef>
              <a:spcAft>
                <a:spcPts val="1200"/>
              </a:spcAft>
              <a:buNone/>
            </a:pPr>
            <a:r>
              <a:t/>
            </a:r>
            <a:endParaRPr b="1" sz="2429">
              <a:solidFill>
                <a:srgbClr val="434343"/>
              </a:solidFill>
              <a:latin typeface="Century Gothic"/>
              <a:ea typeface="Century Gothic"/>
              <a:cs typeface="Century Gothic"/>
              <a:sym typeface="Century Gothic"/>
            </a:endParaRPr>
          </a:p>
        </p:txBody>
      </p:sp>
      <p:sp>
        <p:nvSpPr>
          <p:cNvPr id="71" name="Google Shape;71;p15"/>
          <p:cNvSpPr txBox="1"/>
          <p:nvPr>
            <p:ph type="title"/>
          </p:nvPr>
        </p:nvSpPr>
        <p:spPr>
          <a:xfrm>
            <a:off x="219150" y="946425"/>
            <a:ext cx="8705700" cy="3522600"/>
          </a:xfrm>
          <a:prstGeom prst="rect">
            <a:avLst/>
          </a:prstGeom>
        </p:spPr>
        <p:txBody>
          <a:bodyPr anchorCtr="0" anchor="ctr" bIns="91425" lIns="91425" spcFirstLastPara="1" rIns="91425" wrap="square" tIns="91425">
            <a:noAutofit/>
          </a:bodyPr>
          <a:lstStyle/>
          <a:p>
            <a:pPr indent="-367537" lvl="0" marL="457200" rtl="0" algn="l">
              <a:lnSpc>
                <a:spcPct val="160000"/>
              </a:lnSpc>
              <a:spcBef>
                <a:spcPts val="0"/>
              </a:spcBef>
              <a:spcAft>
                <a:spcPts val="0"/>
              </a:spcAft>
              <a:buClr>
                <a:srgbClr val="434343"/>
              </a:buClr>
              <a:buSzPts val="2188"/>
              <a:buFont typeface="Century Gothic"/>
              <a:buChar char="❖"/>
            </a:pPr>
            <a:r>
              <a:rPr b="1" lang="iw" sz="2188">
                <a:solidFill>
                  <a:srgbClr val="434343"/>
                </a:solidFill>
                <a:latin typeface="Century Gothic"/>
                <a:ea typeface="Century Gothic"/>
                <a:cs typeface="Century Gothic"/>
                <a:sym typeface="Century Gothic"/>
              </a:rPr>
              <a:t>Check the potential of Austin for investment</a:t>
            </a:r>
            <a:endParaRPr b="1" sz="2188">
              <a:solidFill>
                <a:srgbClr val="434343"/>
              </a:solidFill>
              <a:latin typeface="Century Gothic"/>
              <a:ea typeface="Century Gothic"/>
              <a:cs typeface="Century Gothic"/>
              <a:sym typeface="Century Gothic"/>
            </a:endParaRPr>
          </a:p>
          <a:p>
            <a:pPr indent="-367537" lvl="0" marL="457200" rtl="0" algn="l">
              <a:lnSpc>
                <a:spcPct val="160000"/>
              </a:lnSpc>
              <a:spcBef>
                <a:spcPts val="0"/>
              </a:spcBef>
              <a:spcAft>
                <a:spcPts val="0"/>
              </a:spcAft>
              <a:buClr>
                <a:srgbClr val="434343"/>
              </a:buClr>
              <a:buSzPts val="2188"/>
              <a:buFont typeface="Century Gothic"/>
              <a:buChar char="❖"/>
            </a:pPr>
            <a:r>
              <a:rPr b="1" lang="iw" sz="2188">
                <a:solidFill>
                  <a:srgbClr val="434343"/>
                </a:solidFill>
                <a:latin typeface="Century Gothic"/>
                <a:ea typeface="Century Gothic"/>
                <a:cs typeface="Century Gothic"/>
                <a:sym typeface="Century Gothic"/>
              </a:rPr>
              <a:t>E</a:t>
            </a:r>
            <a:r>
              <a:rPr b="1" lang="iw" sz="2188">
                <a:solidFill>
                  <a:srgbClr val="434343"/>
                </a:solidFill>
                <a:latin typeface="Century Gothic"/>
                <a:ea typeface="Century Gothic"/>
                <a:cs typeface="Century Gothic"/>
                <a:sym typeface="Century Gothic"/>
              </a:rPr>
              <a:t>xplore market trends</a:t>
            </a:r>
            <a:endParaRPr b="1" sz="2188">
              <a:solidFill>
                <a:srgbClr val="434343"/>
              </a:solidFill>
              <a:latin typeface="Century Gothic"/>
              <a:ea typeface="Century Gothic"/>
              <a:cs typeface="Century Gothic"/>
              <a:sym typeface="Century Gothic"/>
            </a:endParaRPr>
          </a:p>
          <a:p>
            <a:pPr indent="-367537" lvl="0" marL="457200" rtl="0" algn="l">
              <a:lnSpc>
                <a:spcPct val="160000"/>
              </a:lnSpc>
              <a:spcBef>
                <a:spcPts val="0"/>
              </a:spcBef>
              <a:spcAft>
                <a:spcPts val="0"/>
              </a:spcAft>
              <a:buClr>
                <a:srgbClr val="434343"/>
              </a:buClr>
              <a:buSzPts val="2188"/>
              <a:buFont typeface="Century Gothic"/>
              <a:buChar char="❖"/>
            </a:pPr>
            <a:r>
              <a:rPr b="1" lang="iw" sz="2188">
                <a:solidFill>
                  <a:srgbClr val="434343"/>
                </a:solidFill>
                <a:latin typeface="Century Gothic"/>
                <a:ea typeface="Century Gothic"/>
                <a:cs typeface="Century Gothic"/>
                <a:sym typeface="Century Gothic"/>
              </a:rPr>
              <a:t>Identify target areas, property types, seasonality and population trends</a:t>
            </a:r>
            <a:endParaRPr b="1" sz="2188">
              <a:solidFill>
                <a:srgbClr val="434343"/>
              </a:solidFill>
              <a:latin typeface="Century Gothic"/>
              <a:ea typeface="Century Gothic"/>
              <a:cs typeface="Century Gothic"/>
              <a:sym typeface="Century Gothic"/>
            </a:endParaRPr>
          </a:p>
          <a:p>
            <a:pPr indent="-367537" lvl="0" marL="457200" rtl="0" algn="l">
              <a:lnSpc>
                <a:spcPct val="160000"/>
              </a:lnSpc>
              <a:spcBef>
                <a:spcPts val="0"/>
              </a:spcBef>
              <a:spcAft>
                <a:spcPts val="0"/>
              </a:spcAft>
              <a:buClr>
                <a:srgbClr val="434343"/>
              </a:buClr>
              <a:buSzPts val="2188"/>
              <a:buFont typeface="Century Gothic"/>
              <a:buChar char="❖"/>
            </a:pPr>
            <a:r>
              <a:rPr b="1" lang="iw" sz="2188">
                <a:solidFill>
                  <a:srgbClr val="434343"/>
                </a:solidFill>
                <a:latin typeface="Century Gothic"/>
                <a:ea typeface="Century Gothic"/>
                <a:cs typeface="Century Gothic"/>
                <a:sym typeface="Century Gothic"/>
              </a:rPr>
              <a:t>Provide </a:t>
            </a:r>
            <a:r>
              <a:rPr b="1" lang="iw" sz="2188">
                <a:solidFill>
                  <a:srgbClr val="434343"/>
                </a:solidFill>
                <a:latin typeface="Century Gothic"/>
                <a:ea typeface="Century Gothic"/>
                <a:cs typeface="Century Gothic"/>
                <a:sym typeface="Century Gothic"/>
              </a:rPr>
              <a:t>the details, insights and recommendations to enable informed investment decisions</a:t>
            </a:r>
            <a:endParaRPr b="1" sz="2188">
              <a:solidFill>
                <a:srgbClr val="434343"/>
              </a:solidFill>
              <a:latin typeface="Century Gothic"/>
              <a:ea typeface="Century Gothic"/>
              <a:cs typeface="Century Gothic"/>
              <a:sym typeface="Century Gothic"/>
            </a:endParaRPr>
          </a:p>
        </p:txBody>
      </p:sp>
      <p:cxnSp>
        <p:nvCxnSpPr>
          <p:cNvPr id="72" name="Google Shape;72;p15"/>
          <p:cNvCxnSpPr/>
          <p:nvPr/>
        </p:nvCxnSpPr>
        <p:spPr>
          <a:xfrm>
            <a:off x="311825" y="644075"/>
            <a:ext cx="8458800" cy="0"/>
          </a:xfrm>
          <a:prstGeom prst="straightConnector1">
            <a:avLst/>
          </a:prstGeom>
          <a:noFill/>
          <a:ln cap="flat" cmpd="sng" w="28575">
            <a:solidFill>
              <a:srgbClr val="999999"/>
            </a:solidFill>
            <a:prstDash val="solid"/>
            <a:round/>
            <a:headEnd len="med" w="med" type="none"/>
            <a:tailEnd len="med" w="med" type="none"/>
          </a:ln>
        </p:spPr>
      </p:cxnSp>
    </p:spTree>
  </p:cSld>
  <p:clrMapOvr>
    <a:masterClrMapping/>
  </p:clrMapOvr>
  <mc:AlternateContent>
    <mc:Choice Requires="p14">
      <p:transition spd="slow" p14:dur="13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 name="Shape 246"/>
        <p:cNvGrpSpPr/>
        <p:nvPr/>
      </p:nvGrpSpPr>
      <p:grpSpPr>
        <a:xfrm>
          <a:off x="0" y="0"/>
          <a:ext cx="0" cy="0"/>
          <a:chOff x="0" y="0"/>
          <a:chExt cx="0" cy="0"/>
        </a:xfrm>
      </p:grpSpPr>
      <p:sp>
        <p:nvSpPr>
          <p:cNvPr id="247" name="Google Shape;247;p42"/>
          <p:cNvSpPr txBox="1"/>
          <p:nvPr>
            <p:ph idx="1" type="body"/>
          </p:nvPr>
        </p:nvSpPr>
        <p:spPr>
          <a:xfrm>
            <a:off x="240350" y="69100"/>
            <a:ext cx="8592000" cy="454200"/>
          </a:xfrm>
          <a:prstGeom prst="rect">
            <a:avLst/>
          </a:prstGeom>
          <a:gradFill>
            <a:gsLst>
              <a:gs pos="0">
                <a:srgbClr val="D4E5F5"/>
              </a:gs>
              <a:gs pos="50000">
                <a:srgbClr val="CFE2F3"/>
              </a:gs>
              <a:gs pos="100000">
                <a:srgbClr val="70A4D5"/>
              </a:gs>
            </a:gsLst>
            <a:path path="circle">
              <a:fillToRect b="50%" l="50%" r="50%" t="50%"/>
            </a:path>
            <a:tileRect/>
          </a:gradFill>
        </p:spPr>
        <p:txBody>
          <a:bodyPr anchorCtr="0" anchor="t" bIns="91425" lIns="91425" spcFirstLastPara="1" rIns="91425" wrap="square" tIns="91425">
            <a:noAutofit/>
          </a:bodyPr>
          <a:lstStyle/>
          <a:p>
            <a:pPr indent="0" lvl="0" marL="0" rtl="0" algn="ctr">
              <a:lnSpc>
                <a:spcPct val="95000"/>
              </a:lnSpc>
              <a:spcBef>
                <a:spcPts val="0"/>
              </a:spcBef>
              <a:spcAft>
                <a:spcPts val="1200"/>
              </a:spcAft>
              <a:buNone/>
            </a:pPr>
            <a:r>
              <a:rPr b="1" lang="iw" sz="2229">
                <a:solidFill>
                  <a:schemeClr val="dk1"/>
                </a:solidFill>
                <a:latin typeface="Century Gothic"/>
                <a:ea typeface="Century Gothic"/>
                <a:cs typeface="Century Gothic"/>
                <a:sym typeface="Century Gothic"/>
              </a:rPr>
              <a:t>Airbnb's Global Success &amp; Austin Specific</a:t>
            </a:r>
            <a:endParaRPr b="1" sz="2300">
              <a:solidFill>
                <a:schemeClr val="dk1"/>
              </a:solidFill>
              <a:latin typeface="Century Gothic"/>
              <a:ea typeface="Century Gothic"/>
              <a:cs typeface="Century Gothic"/>
              <a:sym typeface="Century Gothic"/>
            </a:endParaRPr>
          </a:p>
        </p:txBody>
      </p:sp>
      <p:sp>
        <p:nvSpPr>
          <p:cNvPr id="248" name="Google Shape;248;p42"/>
          <p:cNvSpPr txBox="1"/>
          <p:nvPr/>
        </p:nvSpPr>
        <p:spPr>
          <a:xfrm>
            <a:off x="6264575" y="4880100"/>
            <a:ext cx="2845800" cy="2634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iw" sz="800" u="sng">
                <a:solidFill>
                  <a:schemeClr val="hlink"/>
                </a:solidFill>
                <a:hlinkClick r:id="rId3"/>
              </a:rPr>
              <a:t>What It's Like in the Growing Tech Hub of Austin, Texas</a:t>
            </a:r>
            <a:endParaRPr sz="800"/>
          </a:p>
          <a:p>
            <a:pPr indent="0" lvl="0" marL="0" rtl="0" algn="l">
              <a:lnSpc>
                <a:spcPct val="80000"/>
              </a:lnSpc>
              <a:spcBef>
                <a:spcPts val="0"/>
              </a:spcBef>
              <a:spcAft>
                <a:spcPts val="0"/>
              </a:spcAft>
              <a:buSzPts val="275"/>
              <a:buNone/>
            </a:pPr>
            <a:r>
              <a:t/>
            </a:r>
            <a:endParaRPr sz="800"/>
          </a:p>
        </p:txBody>
      </p:sp>
      <p:sp>
        <p:nvSpPr>
          <p:cNvPr id="249" name="Google Shape;249;p42"/>
          <p:cNvSpPr/>
          <p:nvPr/>
        </p:nvSpPr>
        <p:spPr>
          <a:xfrm>
            <a:off x="5422200" y="1515013"/>
            <a:ext cx="3721800" cy="8358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400"/>
              </a:spcAft>
              <a:buNone/>
            </a:pPr>
            <a:r>
              <a:rPr lang="iw" sz="1729">
                <a:solidFill>
                  <a:schemeClr val="dk2"/>
                </a:solidFill>
                <a:latin typeface="Comic Sans MS"/>
                <a:ea typeface="Comic Sans MS"/>
                <a:cs typeface="Comic Sans MS"/>
                <a:sym typeface="Comic Sans MS"/>
              </a:rPr>
              <a:t>Variety of tourism types (Students, Friends, Families, Business)</a:t>
            </a:r>
            <a:endParaRPr sz="1729">
              <a:solidFill>
                <a:schemeClr val="dk2"/>
              </a:solidFill>
              <a:latin typeface="Comic Sans MS"/>
              <a:ea typeface="Comic Sans MS"/>
              <a:cs typeface="Comic Sans MS"/>
              <a:sym typeface="Comic Sans MS"/>
            </a:endParaRPr>
          </a:p>
        </p:txBody>
      </p:sp>
      <p:sp>
        <p:nvSpPr>
          <p:cNvPr id="250" name="Google Shape;250;p42"/>
          <p:cNvSpPr/>
          <p:nvPr/>
        </p:nvSpPr>
        <p:spPr>
          <a:xfrm>
            <a:off x="5372650" y="2411025"/>
            <a:ext cx="3580200" cy="6192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400"/>
              </a:spcAft>
              <a:buNone/>
            </a:pPr>
            <a:r>
              <a:rPr lang="iw" sz="1729">
                <a:solidFill>
                  <a:schemeClr val="dk2"/>
                </a:solidFill>
                <a:latin typeface="Comic Sans MS"/>
                <a:ea typeface="Comic Sans MS"/>
                <a:cs typeface="Comic Sans MS"/>
                <a:sym typeface="Comic Sans MS"/>
              </a:rPr>
              <a:t>Tourism spread across the year and growth YoY</a:t>
            </a:r>
            <a:endParaRPr sz="1729">
              <a:solidFill>
                <a:schemeClr val="dk2"/>
              </a:solidFill>
              <a:latin typeface="Comic Sans MS"/>
              <a:ea typeface="Comic Sans MS"/>
              <a:cs typeface="Comic Sans MS"/>
              <a:sym typeface="Comic Sans MS"/>
            </a:endParaRPr>
          </a:p>
        </p:txBody>
      </p:sp>
      <p:sp>
        <p:nvSpPr>
          <p:cNvPr id="251" name="Google Shape;251;p42"/>
          <p:cNvSpPr/>
          <p:nvPr/>
        </p:nvSpPr>
        <p:spPr>
          <a:xfrm>
            <a:off x="5237200" y="3233375"/>
            <a:ext cx="3851100" cy="8358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400"/>
              </a:spcAft>
              <a:buNone/>
            </a:pPr>
            <a:r>
              <a:rPr lang="iw" sz="1729">
                <a:solidFill>
                  <a:schemeClr val="dk2"/>
                </a:solidFill>
                <a:latin typeface="Comic Sans MS"/>
                <a:ea typeface="Comic Sans MS"/>
                <a:cs typeface="Comic Sans MS"/>
                <a:sym typeface="Comic Sans MS"/>
              </a:rPr>
              <a:t>Growing business visitors &amp; Short terms business trips which require variety of properties </a:t>
            </a:r>
            <a:endParaRPr sz="1729">
              <a:solidFill>
                <a:schemeClr val="dk2"/>
              </a:solidFill>
              <a:latin typeface="Comic Sans MS"/>
              <a:ea typeface="Comic Sans MS"/>
              <a:cs typeface="Comic Sans MS"/>
              <a:sym typeface="Comic Sans MS"/>
            </a:endParaRPr>
          </a:p>
        </p:txBody>
      </p:sp>
      <p:sp>
        <p:nvSpPr>
          <p:cNvPr id="252" name="Google Shape;252;p42"/>
          <p:cNvSpPr/>
          <p:nvPr/>
        </p:nvSpPr>
        <p:spPr>
          <a:xfrm>
            <a:off x="351900" y="675700"/>
            <a:ext cx="4833900" cy="10020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iw" sz="1729">
                <a:solidFill>
                  <a:schemeClr val="dk2"/>
                </a:solidFill>
                <a:latin typeface="Comic Sans MS"/>
                <a:ea typeface="Comic Sans MS"/>
                <a:cs typeface="Comic Sans MS"/>
                <a:sym typeface="Comic Sans MS"/>
              </a:rPr>
              <a:t>Airbnb has demonstrated consistent revenue growth YoY, Expand for new markets &amp; services, Expanded its business beyond just accommodations</a:t>
            </a:r>
            <a:endParaRPr sz="1729">
              <a:solidFill>
                <a:schemeClr val="dk2"/>
              </a:solidFill>
              <a:latin typeface="Comic Sans MS"/>
              <a:ea typeface="Comic Sans MS"/>
              <a:cs typeface="Comic Sans MS"/>
              <a:sym typeface="Comic Sans MS"/>
            </a:endParaRPr>
          </a:p>
        </p:txBody>
      </p:sp>
      <p:sp>
        <p:nvSpPr>
          <p:cNvPr id="253" name="Google Shape;253;p42"/>
          <p:cNvSpPr/>
          <p:nvPr/>
        </p:nvSpPr>
        <p:spPr>
          <a:xfrm>
            <a:off x="120050" y="1881488"/>
            <a:ext cx="4833900" cy="8358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iw" sz="1729">
                <a:solidFill>
                  <a:schemeClr val="dk2"/>
                </a:solidFill>
                <a:latin typeface="Comic Sans MS"/>
                <a:ea typeface="Comic Sans MS"/>
                <a:cs typeface="Comic Sans MS"/>
                <a:sym typeface="Comic Sans MS"/>
              </a:rPr>
              <a:t>Investing in Airbnb properties in Austin means tapping into a city that boasts a thriving job market and a high quality of life</a:t>
            </a:r>
            <a:endParaRPr sz="1729">
              <a:solidFill>
                <a:schemeClr val="dk2"/>
              </a:solidFill>
              <a:latin typeface="Comic Sans MS"/>
              <a:ea typeface="Comic Sans MS"/>
              <a:cs typeface="Comic Sans MS"/>
              <a:sym typeface="Comic Sans MS"/>
            </a:endParaRPr>
          </a:p>
        </p:txBody>
      </p:sp>
      <p:sp>
        <p:nvSpPr>
          <p:cNvPr id="254" name="Google Shape;254;p42"/>
          <p:cNvSpPr/>
          <p:nvPr/>
        </p:nvSpPr>
        <p:spPr>
          <a:xfrm>
            <a:off x="240350" y="2976325"/>
            <a:ext cx="4833900" cy="8358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iw" sz="1729">
                <a:solidFill>
                  <a:schemeClr val="dk2"/>
                </a:solidFill>
                <a:latin typeface="Comic Sans MS"/>
                <a:ea typeface="Comic Sans MS"/>
                <a:cs typeface="Comic Sans MS"/>
                <a:sym typeface="Comic Sans MS"/>
              </a:rPr>
              <a:t>Gentrification, rising housing costs, and a homelessness crisis are just some of the issues plaguing the Austin</a:t>
            </a:r>
            <a:endParaRPr sz="1729">
              <a:solidFill>
                <a:schemeClr val="dk2"/>
              </a:solidFill>
              <a:latin typeface="Comic Sans MS"/>
              <a:ea typeface="Comic Sans MS"/>
              <a:cs typeface="Comic Sans MS"/>
              <a:sym typeface="Comic Sans MS"/>
            </a:endParaRPr>
          </a:p>
        </p:txBody>
      </p:sp>
      <p:sp>
        <p:nvSpPr>
          <p:cNvPr id="255" name="Google Shape;255;p42"/>
          <p:cNvSpPr/>
          <p:nvPr/>
        </p:nvSpPr>
        <p:spPr>
          <a:xfrm>
            <a:off x="43850" y="4024875"/>
            <a:ext cx="5096700" cy="9315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iw" sz="1729">
                <a:solidFill>
                  <a:schemeClr val="dk2"/>
                </a:solidFill>
                <a:latin typeface="Comic Sans MS"/>
                <a:ea typeface="Comic Sans MS"/>
                <a:cs typeface="Comic Sans MS"/>
                <a:sym typeface="Comic Sans MS"/>
              </a:rPr>
              <a:t>The Airbnb market in Austin is on a remarkable upward trajectory, with over than ~10.1K listings with reviews in 2023 (June) &amp; growing</a:t>
            </a:r>
            <a:endParaRPr sz="1729">
              <a:solidFill>
                <a:schemeClr val="dk2"/>
              </a:solidFill>
              <a:latin typeface="Comic Sans MS"/>
              <a:ea typeface="Comic Sans MS"/>
              <a:cs typeface="Comic Sans MS"/>
              <a:sym typeface="Comic Sans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43"/>
          <p:cNvSpPr txBox="1"/>
          <p:nvPr>
            <p:ph idx="1" type="body"/>
          </p:nvPr>
        </p:nvSpPr>
        <p:spPr>
          <a:xfrm>
            <a:off x="276000" y="143650"/>
            <a:ext cx="8592000" cy="290700"/>
          </a:xfrm>
          <a:prstGeom prst="rect">
            <a:avLst/>
          </a:prstGeom>
          <a:noFill/>
        </p:spPr>
        <p:txBody>
          <a:bodyPr anchorCtr="0" anchor="ctr" bIns="91425" lIns="91425" spcFirstLastPara="1" rIns="91425" wrap="square" tIns="91425">
            <a:noAutofit/>
          </a:bodyPr>
          <a:lstStyle/>
          <a:p>
            <a:pPr indent="0" lvl="0" marL="0" rtl="0" algn="ctr">
              <a:lnSpc>
                <a:spcPct val="95000"/>
              </a:lnSpc>
              <a:spcBef>
                <a:spcPts val="0"/>
              </a:spcBef>
              <a:spcAft>
                <a:spcPts val="1200"/>
              </a:spcAft>
              <a:buNone/>
            </a:pPr>
            <a:r>
              <a:rPr b="1" lang="iw" sz="2129">
                <a:solidFill>
                  <a:schemeClr val="dk1"/>
                </a:solidFill>
                <a:latin typeface="Century Gothic"/>
                <a:ea typeface="Century Gothic"/>
                <a:cs typeface="Century Gothic"/>
                <a:sym typeface="Century Gothic"/>
              </a:rPr>
              <a:t>Additional insights?</a:t>
            </a:r>
            <a:endParaRPr b="1" sz="2200">
              <a:solidFill>
                <a:schemeClr val="dk1"/>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4" name="Shape 264"/>
        <p:cNvGrpSpPr/>
        <p:nvPr/>
      </p:nvGrpSpPr>
      <p:grpSpPr>
        <a:xfrm>
          <a:off x="0" y="0"/>
          <a:ext cx="0" cy="0"/>
          <a:chOff x="0" y="0"/>
          <a:chExt cx="0" cy="0"/>
        </a:xfrm>
      </p:grpSpPr>
      <p:sp>
        <p:nvSpPr>
          <p:cNvPr id="265" name="Google Shape;265;p44"/>
          <p:cNvSpPr txBox="1"/>
          <p:nvPr>
            <p:ph type="title"/>
          </p:nvPr>
        </p:nvSpPr>
        <p:spPr>
          <a:xfrm>
            <a:off x="87950" y="675950"/>
            <a:ext cx="8955900" cy="1547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iw" sz="2100" u="sng">
                <a:solidFill>
                  <a:schemeClr val="dk2"/>
                </a:solidFill>
                <a:latin typeface="Century Gothic"/>
                <a:ea typeface="Century Gothic"/>
                <a:cs typeface="Century Gothic"/>
                <a:sym typeface="Century Gothic"/>
              </a:rPr>
              <a:t>Superhost Status:</a:t>
            </a:r>
            <a:r>
              <a:rPr b="1" lang="iw" sz="2100">
                <a:solidFill>
                  <a:schemeClr val="dk2"/>
                </a:solidFill>
                <a:latin typeface="Century Gothic"/>
                <a:ea typeface="Century Gothic"/>
                <a:cs typeface="Century Gothic"/>
                <a:sym typeface="Century Gothic"/>
              </a:rPr>
              <a:t> </a:t>
            </a:r>
            <a:endParaRPr b="1" sz="2100">
              <a:solidFill>
                <a:schemeClr val="dk2"/>
              </a:solidFill>
              <a:latin typeface="Century Gothic"/>
              <a:ea typeface="Century Gothic"/>
              <a:cs typeface="Century Gothic"/>
              <a:sym typeface="Century Gothic"/>
            </a:endParaRPr>
          </a:p>
          <a:p>
            <a:pPr indent="-361950" lvl="0" marL="457200" rtl="0" algn="l">
              <a:spcBef>
                <a:spcPts val="0"/>
              </a:spcBef>
              <a:spcAft>
                <a:spcPts val="0"/>
              </a:spcAft>
              <a:buClr>
                <a:schemeClr val="dk2"/>
              </a:buClr>
              <a:buSzPts val="2100"/>
              <a:buFont typeface="Century Gothic"/>
              <a:buChar char="●"/>
            </a:pPr>
            <a:r>
              <a:rPr b="1" lang="iw" sz="2100">
                <a:solidFill>
                  <a:schemeClr val="dk2"/>
                </a:solidFill>
                <a:latin typeface="Century Gothic"/>
                <a:ea typeface="Century Gothic"/>
                <a:cs typeface="Century Gothic"/>
                <a:sym typeface="Century Gothic"/>
              </a:rPr>
              <a:t>Aspiring hosts should aim to meet the criteria for Superhost status, as it positively impacts number of bookings </a:t>
            </a:r>
            <a:endParaRPr b="1" sz="2100">
              <a:solidFill>
                <a:schemeClr val="dk2"/>
              </a:solidFill>
              <a:latin typeface="Century Gothic"/>
              <a:ea typeface="Century Gothic"/>
              <a:cs typeface="Century Gothic"/>
              <a:sym typeface="Century Gothic"/>
            </a:endParaRPr>
          </a:p>
        </p:txBody>
      </p:sp>
      <p:sp>
        <p:nvSpPr>
          <p:cNvPr id="266" name="Google Shape;266;p44"/>
          <p:cNvSpPr/>
          <p:nvPr/>
        </p:nvSpPr>
        <p:spPr>
          <a:xfrm>
            <a:off x="87850" y="591375"/>
            <a:ext cx="8880600" cy="4369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76200" y="523550"/>
            <a:ext cx="90438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iw" sz="1750">
                <a:solidFill>
                  <a:schemeClr val="dk2"/>
                </a:solidFill>
                <a:latin typeface="Century Gothic"/>
                <a:ea typeface="Century Gothic"/>
                <a:cs typeface="Century Gothic"/>
                <a:sym typeface="Century Gothic"/>
              </a:rPr>
              <a:t>Austin is the state capital of Texas </a:t>
            </a:r>
            <a:r>
              <a:rPr b="1" lang="iw" sz="1750">
                <a:solidFill>
                  <a:schemeClr val="dk2"/>
                </a:solidFill>
                <a:latin typeface="Century Gothic"/>
                <a:ea typeface="Century Gothic"/>
                <a:cs typeface="Century Gothic"/>
                <a:sym typeface="Century Gothic"/>
              </a:rPr>
              <a:t>- Diverse population &amp; ~30M Visitors</a:t>
            </a:r>
            <a:r>
              <a:rPr b="1" lang="iw" sz="1750">
                <a:solidFill>
                  <a:schemeClr val="dk2"/>
                </a:solidFill>
                <a:latin typeface="Century Gothic"/>
                <a:ea typeface="Century Gothic"/>
                <a:cs typeface="Century Gothic"/>
                <a:sym typeface="Century Gothic"/>
              </a:rPr>
              <a:t> Annually</a:t>
            </a:r>
            <a:endParaRPr b="1" sz="1750">
              <a:solidFill>
                <a:schemeClr val="dk2"/>
              </a:solidFill>
              <a:latin typeface="Century Gothic"/>
              <a:ea typeface="Century Gothic"/>
              <a:cs typeface="Century Gothic"/>
              <a:sym typeface="Century Gothic"/>
            </a:endParaRPr>
          </a:p>
        </p:txBody>
      </p:sp>
      <p:sp>
        <p:nvSpPr>
          <p:cNvPr id="78" name="Google Shape;78;p16"/>
          <p:cNvSpPr txBox="1"/>
          <p:nvPr>
            <p:ph idx="1" type="body"/>
          </p:nvPr>
        </p:nvSpPr>
        <p:spPr>
          <a:xfrm>
            <a:off x="240350" y="69100"/>
            <a:ext cx="8592000" cy="454200"/>
          </a:xfrm>
          <a:prstGeom prst="rect">
            <a:avLst/>
          </a:prstGeom>
          <a:gradFill>
            <a:gsLst>
              <a:gs pos="0">
                <a:srgbClr val="9EAFB8"/>
              </a:gs>
              <a:gs pos="100000">
                <a:srgbClr val="616D73"/>
              </a:gs>
            </a:gsLst>
            <a:path path="circle">
              <a:fillToRect b="50%" l="50%" r="50%" t="50%"/>
            </a:path>
            <a:tileRect/>
          </a:gradFill>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852"/>
              <a:buFont typeface="Arial"/>
              <a:buNone/>
            </a:pPr>
            <a:r>
              <a:rPr b="1" lang="iw" sz="2200">
                <a:solidFill>
                  <a:srgbClr val="F3F3F3"/>
                </a:solidFill>
                <a:latin typeface="Century Gothic"/>
                <a:ea typeface="Century Gothic"/>
                <a:cs typeface="Century Gothic"/>
                <a:sym typeface="Century Gothic"/>
              </a:rPr>
              <a:t>Why Austin?</a:t>
            </a:r>
            <a:endParaRPr b="1" sz="2200">
              <a:solidFill>
                <a:srgbClr val="F3F3F3"/>
              </a:solidFill>
              <a:latin typeface="Century Gothic"/>
              <a:ea typeface="Century Gothic"/>
              <a:cs typeface="Century Gothic"/>
              <a:sym typeface="Century Gothic"/>
            </a:endParaRPr>
          </a:p>
        </p:txBody>
      </p:sp>
      <p:sp>
        <p:nvSpPr>
          <p:cNvPr id="79" name="Google Shape;79;p16"/>
          <p:cNvSpPr txBox="1"/>
          <p:nvPr/>
        </p:nvSpPr>
        <p:spPr>
          <a:xfrm>
            <a:off x="7731025" y="4648125"/>
            <a:ext cx="1501200" cy="45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iw" sz="800" u="sng">
                <a:solidFill>
                  <a:schemeClr val="hlink"/>
                </a:solidFill>
                <a:hlinkClick r:id="rId3"/>
              </a:rPr>
              <a:t>Growing Tech Hub of Austin</a:t>
            </a:r>
            <a:endParaRPr sz="800"/>
          </a:p>
          <a:p>
            <a:pPr indent="0" lvl="0" marL="0" rtl="0" algn="l">
              <a:lnSpc>
                <a:spcPct val="100000"/>
              </a:lnSpc>
              <a:spcBef>
                <a:spcPts val="0"/>
              </a:spcBef>
              <a:spcAft>
                <a:spcPts val="0"/>
              </a:spcAft>
              <a:buSzPts val="275"/>
              <a:buNone/>
            </a:pPr>
            <a:r>
              <a:rPr lang="iw" sz="800" u="sng">
                <a:solidFill>
                  <a:schemeClr val="hlink"/>
                </a:solidFill>
                <a:hlinkClick r:id="rId4"/>
              </a:rPr>
              <a:t>LGBTQIA+ Austin Text</a:t>
            </a:r>
            <a:endParaRPr sz="800"/>
          </a:p>
          <a:p>
            <a:pPr indent="0" lvl="0" marL="0" rtl="0" algn="l">
              <a:lnSpc>
                <a:spcPct val="100000"/>
              </a:lnSpc>
              <a:spcBef>
                <a:spcPts val="0"/>
              </a:spcBef>
              <a:spcAft>
                <a:spcPts val="0"/>
              </a:spcAft>
              <a:buSzPts val="275"/>
              <a:buNone/>
            </a:pPr>
            <a:r>
              <a:rPr lang="iw" sz="800" u="sng">
                <a:solidFill>
                  <a:schemeClr val="hlink"/>
                </a:solidFill>
                <a:hlinkClick r:id="rId5"/>
              </a:rPr>
              <a:t>Visit Austin</a:t>
            </a:r>
            <a:endParaRPr sz="800"/>
          </a:p>
        </p:txBody>
      </p:sp>
      <p:pic>
        <p:nvPicPr>
          <p:cNvPr id="80" name="Google Shape;80;p16"/>
          <p:cNvPicPr preferRelativeResize="0"/>
          <p:nvPr/>
        </p:nvPicPr>
        <p:blipFill>
          <a:blip r:embed="rId6">
            <a:alphaModFix/>
          </a:blip>
          <a:stretch>
            <a:fillRect/>
          </a:stretch>
        </p:blipFill>
        <p:spPr>
          <a:xfrm>
            <a:off x="152400" y="833088"/>
            <a:ext cx="1501200" cy="1501200"/>
          </a:xfrm>
          <a:prstGeom prst="rect">
            <a:avLst/>
          </a:prstGeom>
          <a:noFill/>
          <a:ln>
            <a:noFill/>
          </a:ln>
        </p:spPr>
      </p:pic>
      <p:pic>
        <p:nvPicPr>
          <p:cNvPr id="81" name="Google Shape;81;p16"/>
          <p:cNvPicPr preferRelativeResize="0"/>
          <p:nvPr/>
        </p:nvPicPr>
        <p:blipFill rotWithShape="1">
          <a:blip r:embed="rId7">
            <a:alphaModFix/>
          </a:blip>
          <a:srcRect b="0" l="0" r="0" t="30260"/>
          <a:stretch/>
        </p:blipFill>
        <p:spPr>
          <a:xfrm>
            <a:off x="76200" y="2351250"/>
            <a:ext cx="2707200" cy="1280628"/>
          </a:xfrm>
          <a:prstGeom prst="rect">
            <a:avLst/>
          </a:prstGeom>
          <a:noFill/>
          <a:ln>
            <a:noFill/>
          </a:ln>
        </p:spPr>
      </p:pic>
      <p:pic>
        <p:nvPicPr>
          <p:cNvPr id="82" name="Google Shape;82;p16"/>
          <p:cNvPicPr preferRelativeResize="0"/>
          <p:nvPr/>
        </p:nvPicPr>
        <p:blipFill>
          <a:blip r:embed="rId8">
            <a:alphaModFix/>
          </a:blip>
          <a:stretch>
            <a:fillRect/>
          </a:stretch>
        </p:blipFill>
        <p:spPr>
          <a:xfrm>
            <a:off x="0" y="3631125"/>
            <a:ext cx="2149200" cy="1394966"/>
          </a:xfrm>
          <a:prstGeom prst="rect">
            <a:avLst/>
          </a:prstGeom>
          <a:noFill/>
          <a:ln>
            <a:noFill/>
          </a:ln>
        </p:spPr>
      </p:pic>
      <p:pic>
        <p:nvPicPr>
          <p:cNvPr id="83" name="Google Shape;83;p16"/>
          <p:cNvPicPr preferRelativeResize="0"/>
          <p:nvPr/>
        </p:nvPicPr>
        <p:blipFill>
          <a:blip r:embed="rId9">
            <a:alphaModFix/>
          </a:blip>
          <a:stretch>
            <a:fillRect/>
          </a:stretch>
        </p:blipFill>
        <p:spPr>
          <a:xfrm>
            <a:off x="1869000" y="887150"/>
            <a:ext cx="2775600" cy="1528178"/>
          </a:xfrm>
          <a:prstGeom prst="rect">
            <a:avLst/>
          </a:prstGeom>
          <a:noFill/>
          <a:ln>
            <a:noFill/>
          </a:ln>
        </p:spPr>
      </p:pic>
      <p:pic>
        <p:nvPicPr>
          <p:cNvPr id="84" name="Google Shape;84;p16"/>
          <p:cNvPicPr preferRelativeResize="0"/>
          <p:nvPr/>
        </p:nvPicPr>
        <p:blipFill>
          <a:blip r:embed="rId10">
            <a:alphaModFix/>
          </a:blip>
          <a:stretch>
            <a:fillRect/>
          </a:stretch>
        </p:blipFill>
        <p:spPr>
          <a:xfrm>
            <a:off x="1966275" y="3870948"/>
            <a:ext cx="2340000" cy="1220142"/>
          </a:xfrm>
          <a:prstGeom prst="rect">
            <a:avLst/>
          </a:prstGeom>
          <a:noFill/>
          <a:ln>
            <a:noFill/>
          </a:ln>
        </p:spPr>
      </p:pic>
      <p:pic>
        <p:nvPicPr>
          <p:cNvPr id="85" name="Google Shape;85;p16"/>
          <p:cNvPicPr preferRelativeResize="0"/>
          <p:nvPr/>
        </p:nvPicPr>
        <p:blipFill rotWithShape="1">
          <a:blip r:embed="rId11">
            <a:alphaModFix/>
          </a:blip>
          <a:srcRect b="0" l="0" r="20204" t="0"/>
          <a:stretch/>
        </p:blipFill>
        <p:spPr>
          <a:xfrm>
            <a:off x="2935800" y="2415325"/>
            <a:ext cx="2235600" cy="1548268"/>
          </a:xfrm>
          <a:prstGeom prst="rect">
            <a:avLst/>
          </a:prstGeom>
          <a:noFill/>
          <a:ln>
            <a:noFill/>
          </a:ln>
        </p:spPr>
      </p:pic>
      <p:pic>
        <p:nvPicPr>
          <p:cNvPr id="86" name="Google Shape;86;p16"/>
          <p:cNvPicPr preferRelativeResize="0"/>
          <p:nvPr/>
        </p:nvPicPr>
        <p:blipFill>
          <a:blip r:embed="rId12">
            <a:alphaModFix/>
          </a:blip>
          <a:stretch>
            <a:fillRect/>
          </a:stretch>
        </p:blipFill>
        <p:spPr>
          <a:xfrm>
            <a:off x="4890025" y="958500"/>
            <a:ext cx="2764801" cy="1423830"/>
          </a:xfrm>
          <a:prstGeom prst="rect">
            <a:avLst/>
          </a:prstGeom>
          <a:noFill/>
          <a:ln>
            <a:noFill/>
          </a:ln>
        </p:spPr>
      </p:pic>
      <p:pic>
        <p:nvPicPr>
          <p:cNvPr id="87" name="Google Shape;87;p16"/>
          <p:cNvPicPr preferRelativeResize="0"/>
          <p:nvPr/>
        </p:nvPicPr>
        <p:blipFill>
          <a:blip r:embed="rId13">
            <a:alphaModFix/>
          </a:blip>
          <a:stretch>
            <a:fillRect/>
          </a:stretch>
        </p:blipFill>
        <p:spPr>
          <a:xfrm>
            <a:off x="6314050" y="1899180"/>
            <a:ext cx="2772000" cy="1470528"/>
          </a:xfrm>
          <a:prstGeom prst="rect">
            <a:avLst/>
          </a:prstGeom>
          <a:noFill/>
          <a:ln>
            <a:noFill/>
          </a:ln>
        </p:spPr>
      </p:pic>
      <p:pic>
        <p:nvPicPr>
          <p:cNvPr id="88" name="Google Shape;88;p16"/>
          <p:cNvPicPr preferRelativeResize="0"/>
          <p:nvPr/>
        </p:nvPicPr>
        <p:blipFill>
          <a:blip r:embed="rId14">
            <a:alphaModFix/>
          </a:blip>
          <a:stretch>
            <a:fillRect/>
          </a:stretch>
        </p:blipFill>
        <p:spPr>
          <a:xfrm>
            <a:off x="5323800" y="2799980"/>
            <a:ext cx="2880000" cy="1324799"/>
          </a:xfrm>
          <a:prstGeom prst="rect">
            <a:avLst/>
          </a:prstGeom>
          <a:noFill/>
          <a:ln>
            <a:noFill/>
          </a:ln>
        </p:spPr>
      </p:pic>
      <p:grpSp>
        <p:nvGrpSpPr>
          <p:cNvPr id="89" name="Google Shape;89;p16"/>
          <p:cNvGrpSpPr/>
          <p:nvPr/>
        </p:nvGrpSpPr>
        <p:grpSpPr>
          <a:xfrm>
            <a:off x="4034560" y="3127670"/>
            <a:ext cx="3695026" cy="2013384"/>
            <a:chOff x="4873175" y="3280613"/>
            <a:chExt cx="3024000" cy="1716148"/>
          </a:xfrm>
        </p:grpSpPr>
        <p:sp>
          <p:nvSpPr>
            <p:cNvPr id="90" name="Google Shape;90;p16"/>
            <p:cNvSpPr/>
            <p:nvPr/>
          </p:nvSpPr>
          <p:spPr>
            <a:xfrm>
              <a:off x="4873175" y="3280613"/>
              <a:ext cx="3024000" cy="1707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1" name="Google Shape;91;p16"/>
            <p:cNvPicPr preferRelativeResize="0"/>
            <p:nvPr/>
          </p:nvPicPr>
          <p:blipFill>
            <a:blip r:embed="rId15">
              <a:alphaModFix/>
            </a:blip>
            <a:stretch>
              <a:fillRect/>
            </a:stretch>
          </p:blipFill>
          <p:spPr>
            <a:xfrm>
              <a:off x="4873175" y="3288905"/>
              <a:ext cx="3024000" cy="170785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700"/>
                                        <p:tgtEl>
                                          <p:spTgt spid="81"/>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700"/>
                                        <p:tgtEl>
                                          <p:spTgt spid="82"/>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7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idx="1" type="body"/>
          </p:nvPr>
        </p:nvSpPr>
        <p:spPr>
          <a:xfrm>
            <a:off x="240350" y="69100"/>
            <a:ext cx="8592000" cy="454200"/>
          </a:xfrm>
          <a:prstGeom prst="rect">
            <a:avLst/>
          </a:prstGeom>
          <a:gradFill>
            <a:gsLst>
              <a:gs pos="0">
                <a:srgbClr val="9EAFB8"/>
              </a:gs>
              <a:gs pos="100000">
                <a:srgbClr val="616D73"/>
              </a:gs>
            </a:gsLst>
            <a:path path="circle">
              <a:fillToRect b="50%" l="50%" r="50%" t="50%"/>
            </a:path>
            <a:tileRect/>
          </a:gradFill>
        </p:spPr>
        <p:txBody>
          <a:bodyPr anchorCtr="0" anchor="t" bIns="91425" lIns="91425" spcFirstLastPara="1" rIns="91425" wrap="square" tIns="91425">
            <a:noAutofit/>
          </a:bodyPr>
          <a:lstStyle/>
          <a:p>
            <a:pPr indent="0" lvl="0" marL="0" rtl="0" algn="ctr">
              <a:lnSpc>
                <a:spcPct val="95000"/>
              </a:lnSpc>
              <a:spcBef>
                <a:spcPts val="0"/>
              </a:spcBef>
              <a:spcAft>
                <a:spcPts val="1200"/>
              </a:spcAft>
              <a:buNone/>
            </a:pPr>
            <a:r>
              <a:rPr b="1" lang="iw" sz="2229">
                <a:solidFill>
                  <a:srgbClr val="F3F3F3"/>
                </a:solidFill>
                <a:latin typeface="Century Gothic"/>
                <a:ea typeface="Century Gothic"/>
                <a:cs typeface="Century Gothic"/>
                <a:sym typeface="Century Gothic"/>
              </a:rPr>
              <a:t>Air</a:t>
            </a:r>
            <a:r>
              <a:rPr b="1" lang="iw" sz="2229">
                <a:solidFill>
                  <a:srgbClr val="F3F3F3"/>
                </a:solidFill>
                <a:latin typeface="Century Gothic"/>
                <a:ea typeface="Century Gothic"/>
                <a:cs typeface="Century Gothic"/>
                <a:sym typeface="Century Gothic"/>
              </a:rPr>
              <a:t>BnB</a:t>
            </a:r>
            <a:r>
              <a:rPr b="1" lang="iw" sz="2229">
                <a:solidFill>
                  <a:srgbClr val="F3F3F3"/>
                </a:solidFill>
                <a:latin typeface="Century Gothic"/>
                <a:ea typeface="Century Gothic"/>
                <a:cs typeface="Century Gothic"/>
                <a:sym typeface="Century Gothic"/>
              </a:rPr>
              <a:t>'s Global Success &amp; Austin Specific</a:t>
            </a:r>
            <a:endParaRPr b="1" sz="2300">
              <a:solidFill>
                <a:srgbClr val="F3F3F3"/>
              </a:solidFill>
              <a:latin typeface="Century Gothic"/>
              <a:ea typeface="Century Gothic"/>
              <a:cs typeface="Century Gothic"/>
              <a:sym typeface="Century Gothic"/>
            </a:endParaRPr>
          </a:p>
        </p:txBody>
      </p:sp>
      <p:sp>
        <p:nvSpPr>
          <p:cNvPr id="97" name="Google Shape;97;p17"/>
          <p:cNvSpPr txBox="1"/>
          <p:nvPr/>
        </p:nvSpPr>
        <p:spPr>
          <a:xfrm>
            <a:off x="6264575" y="4880100"/>
            <a:ext cx="2845800" cy="2634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iw" sz="800" u="sng">
                <a:solidFill>
                  <a:schemeClr val="hlink"/>
                </a:solidFill>
                <a:hlinkClick r:id="rId3"/>
              </a:rPr>
              <a:t>What It's Like in the Growing Tech Hub of Austin, Texas</a:t>
            </a:r>
            <a:endParaRPr sz="800"/>
          </a:p>
          <a:p>
            <a:pPr indent="0" lvl="0" marL="0" rtl="0" algn="l">
              <a:lnSpc>
                <a:spcPct val="80000"/>
              </a:lnSpc>
              <a:spcBef>
                <a:spcPts val="0"/>
              </a:spcBef>
              <a:spcAft>
                <a:spcPts val="0"/>
              </a:spcAft>
              <a:buSzPts val="275"/>
              <a:buNone/>
            </a:pPr>
            <a:r>
              <a:t/>
            </a:r>
            <a:endParaRPr sz="800"/>
          </a:p>
        </p:txBody>
      </p:sp>
      <p:sp>
        <p:nvSpPr>
          <p:cNvPr id="98" name="Google Shape;98;p17"/>
          <p:cNvSpPr txBox="1"/>
          <p:nvPr>
            <p:ph type="title"/>
          </p:nvPr>
        </p:nvSpPr>
        <p:spPr>
          <a:xfrm>
            <a:off x="42825" y="831275"/>
            <a:ext cx="4474500" cy="3707100"/>
          </a:xfrm>
          <a:prstGeom prst="rect">
            <a:avLst/>
          </a:prstGeom>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352425" lvl="0" marL="457200" rtl="0" algn="l">
              <a:lnSpc>
                <a:spcPct val="90000"/>
              </a:lnSpc>
              <a:spcBef>
                <a:spcPts val="400"/>
              </a:spcBef>
              <a:spcAft>
                <a:spcPts val="0"/>
              </a:spcAft>
              <a:buClr>
                <a:srgbClr val="434343"/>
              </a:buClr>
              <a:buSzPts val="1950"/>
              <a:buFont typeface="Century Gothic"/>
              <a:buChar char="●"/>
            </a:pPr>
            <a:r>
              <a:rPr lang="iw" sz="1950">
                <a:solidFill>
                  <a:srgbClr val="434343"/>
                </a:solidFill>
                <a:highlight>
                  <a:srgbClr val="FFFFFF"/>
                </a:highlight>
                <a:latin typeface="Century Gothic"/>
                <a:ea typeface="Century Gothic"/>
                <a:cs typeface="Century Gothic"/>
                <a:sym typeface="Century Gothic"/>
              </a:rPr>
              <a:t>C</a:t>
            </a:r>
            <a:r>
              <a:rPr lang="iw" sz="1950">
                <a:solidFill>
                  <a:srgbClr val="434343"/>
                </a:solidFill>
                <a:highlight>
                  <a:srgbClr val="FFFFFF"/>
                </a:highlight>
                <a:latin typeface="Century Gothic"/>
                <a:ea typeface="Century Gothic"/>
                <a:cs typeface="Century Gothic"/>
                <a:sym typeface="Century Gothic"/>
              </a:rPr>
              <a:t>onsistent revenue growth YoY</a:t>
            </a:r>
            <a:endParaRPr sz="1950">
              <a:solidFill>
                <a:srgbClr val="434343"/>
              </a:solidFill>
              <a:highlight>
                <a:srgbClr val="FFFFFF"/>
              </a:highlight>
              <a:latin typeface="Century Gothic"/>
              <a:ea typeface="Century Gothic"/>
              <a:cs typeface="Century Gothic"/>
              <a:sym typeface="Century Gothic"/>
            </a:endParaRPr>
          </a:p>
          <a:p>
            <a:pPr indent="-352425" lvl="0" marL="457200" rtl="0" algn="l">
              <a:lnSpc>
                <a:spcPct val="90000"/>
              </a:lnSpc>
              <a:spcBef>
                <a:spcPts val="1000"/>
              </a:spcBef>
              <a:spcAft>
                <a:spcPts val="0"/>
              </a:spcAft>
              <a:buClr>
                <a:srgbClr val="434343"/>
              </a:buClr>
              <a:buSzPts val="1950"/>
              <a:buFont typeface="Century Gothic"/>
              <a:buChar char="●"/>
            </a:pPr>
            <a:r>
              <a:rPr lang="iw" sz="1950">
                <a:solidFill>
                  <a:srgbClr val="434343"/>
                </a:solidFill>
                <a:highlight>
                  <a:srgbClr val="FFFFFF"/>
                </a:highlight>
                <a:latin typeface="Century Gothic"/>
                <a:ea typeface="Century Gothic"/>
                <a:cs typeface="Century Gothic"/>
                <a:sym typeface="Century Gothic"/>
              </a:rPr>
              <a:t>Expand for new markets &amp; services beyond accommodations</a:t>
            </a:r>
            <a:endParaRPr sz="1950">
              <a:solidFill>
                <a:srgbClr val="434343"/>
              </a:solidFill>
              <a:highlight>
                <a:srgbClr val="FFFFFF"/>
              </a:highlight>
              <a:latin typeface="Century Gothic"/>
              <a:ea typeface="Century Gothic"/>
              <a:cs typeface="Century Gothic"/>
              <a:sym typeface="Century Gothic"/>
            </a:endParaRPr>
          </a:p>
          <a:p>
            <a:pPr indent="-352425" lvl="0" marL="457200" rtl="0" algn="l">
              <a:lnSpc>
                <a:spcPct val="90000"/>
              </a:lnSpc>
              <a:spcBef>
                <a:spcPts val="1000"/>
              </a:spcBef>
              <a:spcAft>
                <a:spcPts val="1000"/>
              </a:spcAft>
              <a:buClr>
                <a:srgbClr val="434343"/>
              </a:buClr>
              <a:buSzPts val="1950"/>
              <a:buFont typeface="Century Gothic"/>
              <a:buChar char="●"/>
            </a:pPr>
            <a:r>
              <a:rPr lang="iw" sz="1950">
                <a:solidFill>
                  <a:srgbClr val="434343"/>
                </a:solidFill>
                <a:highlight>
                  <a:srgbClr val="FFFFFF"/>
                </a:highlight>
                <a:latin typeface="Century Gothic"/>
                <a:ea typeface="Century Gothic"/>
                <a:cs typeface="Century Gothic"/>
                <a:sym typeface="Century Gothic"/>
              </a:rPr>
              <a:t>Austin has Thriving job market, A high quality of life, </a:t>
            </a:r>
            <a:r>
              <a:rPr lang="iw" sz="1950">
                <a:solidFill>
                  <a:srgbClr val="434343"/>
                </a:solidFill>
                <a:highlight>
                  <a:schemeClr val="lt1"/>
                </a:highlight>
                <a:latin typeface="Century Gothic"/>
                <a:ea typeface="Century Gothic"/>
                <a:cs typeface="Century Gothic"/>
                <a:sym typeface="Century Gothic"/>
              </a:rPr>
              <a:t>Gentrification &amp; Rising housing costs</a:t>
            </a:r>
            <a:endParaRPr sz="1950">
              <a:solidFill>
                <a:srgbClr val="434343"/>
              </a:solidFill>
              <a:highlight>
                <a:srgbClr val="FFFFFF"/>
              </a:highlight>
              <a:latin typeface="Century Gothic"/>
              <a:ea typeface="Century Gothic"/>
              <a:cs typeface="Century Gothic"/>
              <a:sym typeface="Century Gothic"/>
            </a:endParaRPr>
          </a:p>
        </p:txBody>
      </p:sp>
      <p:sp>
        <p:nvSpPr>
          <p:cNvPr id="99" name="Google Shape;99;p17"/>
          <p:cNvSpPr txBox="1"/>
          <p:nvPr>
            <p:ph type="title"/>
          </p:nvPr>
        </p:nvSpPr>
        <p:spPr>
          <a:xfrm>
            <a:off x="4636100" y="831275"/>
            <a:ext cx="4474500" cy="3707100"/>
          </a:xfrm>
          <a:prstGeom prst="rect">
            <a:avLst/>
          </a:prstGeom>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352425" lvl="0" marL="457200" rtl="0" algn="l">
              <a:lnSpc>
                <a:spcPct val="90000"/>
              </a:lnSpc>
              <a:spcBef>
                <a:spcPts val="0"/>
              </a:spcBef>
              <a:spcAft>
                <a:spcPts val="0"/>
              </a:spcAft>
              <a:buClr>
                <a:srgbClr val="434343"/>
              </a:buClr>
              <a:buSzPts val="1950"/>
              <a:buFont typeface="Century Gothic"/>
              <a:buChar char="●"/>
            </a:pPr>
            <a:r>
              <a:rPr lang="iw" sz="1950">
                <a:solidFill>
                  <a:srgbClr val="434343"/>
                </a:solidFill>
                <a:latin typeface="Century Gothic"/>
                <a:ea typeface="Century Gothic"/>
                <a:cs typeface="Century Gothic"/>
                <a:sym typeface="Century Gothic"/>
              </a:rPr>
              <a:t>Investors can benefit from various tax deductions &amp; incentives per Texas state laws</a:t>
            </a:r>
            <a:endParaRPr sz="1950">
              <a:solidFill>
                <a:srgbClr val="434343"/>
              </a:solidFill>
              <a:latin typeface="Century Gothic"/>
              <a:ea typeface="Century Gothic"/>
              <a:cs typeface="Century Gothic"/>
              <a:sym typeface="Century Gothic"/>
            </a:endParaRPr>
          </a:p>
          <a:p>
            <a:pPr indent="-352425" lvl="0" marL="457200" rtl="0" algn="l">
              <a:lnSpc>
                <a:spcPct val="90000"/>
              </a:lnSpc>
              <a:spcBef>
                <a:spcPts val="1000"/>
              </a:spcBef>
              <a:spcAft>
                <a:spcPts val="0"/>
              </a:spcAft>
              <a:buClr>
                <a:srgbClr val="434343"/>
              </a:buClr>
              <a:buSzPts val="1950"/>
              <a:buFont typeface="Century Gothic"/>
              <a:buChar char="●"/>
            </a:pPr>
            <a:r>
              <a:rPr lang="iw" sz="1950">
                <a:solidFill>
                  <a:srgbClr val="434343"/>
                </a:solidFill>
                <a:latin typeface="Century Gothic"/>
                <a:ea typeface="Century Gothic"/>
                <a:cs typeface="Century Gothic"/>
                <a:sym typeface="Century Gothic"/>
              </a:rPr>
              <a:t>Austin has variety of tourism population (Students, Friends, Families, Business)</a:t>
            </a:r>
            <a:endParaRPr sz="1950">
              <a:solidFill>
                <a:srgbClr val="434343"/>
              </a:solidFill>
              <a:latin typeface="Century Gothic"/>
              <a:ea typeface="Century Gothic"/>
              <a:cs typeface="Century Gothic"/>
              <a:sym typeface="Century Gothic"/>
            </a:endParaRPr>
          </a:p>
          <a:p>
            <a:pPr indent="-352425" lvl="0" marL="457200" rtl="0" algn="l">
              <a:lnSpc>
                <a:spcPct val="90000"/>
              </a:lnSpc>
              <a:spcBef>
                <a:spcPts val="1000"/>
              </a:spcBef>
              <a:spcAft>
                <a:spcPts val="1000"/>
              </a:spcAft>
              <a:buClr>
                <a:srgbClr val="434343"/>
              </a:buClr>
              <a:buSzPts val="1950"/>
              <a:buFont typeface="Century Gothic"/>
              <a:buChar char="●"/>
            </a:pPr>
            <a:r>
              <a:rPr lang="iw" sz="1950">
                <a:solidFill>
                  <a:srgbClr val="434343"/>
                </a:solidFill>
                <a:latin typeface="Century Gothic"/>
                <a:ea typeface="Century Gothic"/>
                <a:cs typeface="Century Gothic"/>
                <a:sym typeface="Century Gothic"/>
              </a:rPr>
              <a:t>Tourism variety &amp; spread across the year, Require variety of properties</a:t>
            </a:r>
            <a:endParaRPr sz="1950">
              <a:solidFill>
                <a:srgbClr val="434343"/>
              </a:solidFill>
              <a:highlight>
                <a:srgbClr val="FFFFFF"/>
              </a:highlight>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1" type="body"/>
          </p:nvPr>
        </p:nvSpPr>
        <p:spPr>
          <a:xfrm>
            <a:off x="240350" y="1516900"/>
            <a:ext cx="8592000" cy="1902900"/>
          </a:xfrm>
          <a:prstGeom prst="rect">
            <a:avLst/>
          </a:prstGeom>
          <a:gradFill>
            <a:gsLst>
              <a:gs pos="0">
                <a:srgbClr val="F3F3F3"/>
              </a:gs>
              <a:gs pos="100000">
                <a:srgbClr val="B3B3B3"/>
              </a:gs>
            </a:gsLst>
            <a:path path="circle">
              <a:fillToRect b="50%" l="50%" r="50%" t="50%"/>
            </a:path>
            <a:tileRect/>
          </a:gradFill>
        </p:spPr>
        <p:txBody>
          <a:bodyPr anchorCtr="0" anchor="ctr" bIns="91425" lIns="91425" spcFirstLastPara="1" rIns="91425" wrap="square" tIns="91425">
            <a:noAutofit/>
          </a:bodyPr>
          <a:lstStyle/>
          <a:p>
            <a:pPr indent="0" lvl="0" marL="0" marR="0" rtl="0" algn="ctr">
              <a:lnSpc>
                <a:spcPct val="95000"/>
              </a:lnSpc>
              <a:spcBef>
                <a:spcPts val="0"/>
              </a:spcBef>
              <a:spcAft>
                <a:spcPts val="1200"/>
              </a:spcAft>
              <a:buNone/>
            </a:pPr>
            <a:r>
              <a:rPr b="1" lang="iw" sz="3529">
                <a:solidFill>
                  <a:schemeClr val="dk1"/>
                </a:solidFill>
                <a:latin typeface="Century Gothic"/>
                <a:ea typeface="Century Gothic"/>
                <a:cs typeface="Century Gothic"/>
                <a:sym typeface="Century Gothic"/>
              </a:rPr>
              <a:t>Market Outlook</a:t>
            </a:r>
            <a:endParaRPr b="1" sz="3529">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114750" y="883375"/>
            <a:ext cx="8914500" cy="2984100"/>
          </a:xfrm>
          <a:prstGeom prst="rect">
            <a:avLst/>
          </a:prstGeom>
          <a:ln cap="flat" cmpd="sng" w="9525">
            <a:solidFill>
              <a:srgbClr val="999999"/>
            </a:solidFill>
            <a:prstDash val="solid"/>
            <a:round/>
            <a:headEnd len="sm" w="sm" type="none"/>
            <a:tailEnd len="sm" w="sm" type="none"/>
          </a:ln>
        </p:spPr>
        <p:txBody>
          <a:bodyPr anchorCtr="0" anchor="ctr" bIns="91425" lIns="91425" spcFirstLastPara="1" rIns="91425" wrap="square" tIns="91425">
            <a:normAutofit/>
          </a:bodyPr>
          <a:lstStyle/>
          <a:p>
            <a:pPr indent="-346075" lvl="0" marL="457200" rtl="0" algn="l">
              <a:lnSpc>
                <a:spcPct val="130000"/>
              </a:lnSpc>
              <a:spcBef>
                <a:spcPts val="0"/>
              </a:spcBef>
              <a:spcAft>
                <a:spcPts val="0"/>
              </a:spcAft>
              <a:buClr>
                <a:srgbClr val="24292E"/>
              </a:buClr>
              <a:buSzPts val="1850"/>
              <a:buFont typeface="Century Gothic"/>
              <a:buChar char="●"/>
            </a:pPr>
            <a:r>
              <a:rPr b="1" lang="iw" sz="1850">
                <a:solidFill>
                  <a:srgbClr val="24292E"/>
                </a:solidFill>
                <a:highlight>
                  <a:srgbClr val="FFFFFF"/>
                </a:highlight>
                <a:latin typeface="Century Gothic"/>
                <a:ea typeface="Century Gothic"/>
                <a:cs typeface="Century Gothic"/>
                <a:sym typeface="Century Gothic"/>
              </a:rPr>
              <a:t>~10.1K </a:t>
            </a:r>
            <a:r>
              <a:rPr lang="iw" sz="1850">
                <a:solidFill>
                  <a:srgbClr val="24292E"/>
                </a:solidFill>
                <a:highlight>
                  <a:srgbClr val="FFFFFF"/>
                </a:highlight>
                <a:latin typeface="Century Gothic"/>
                <a:ea typeface="Century Gothic"/>
                <a:cs typeface="Century Gothic"/>
                <a:sym typeface="Century Gothic"/>
              </a:rPr>
              <a:t>of AirBnB listings in Austin with </a:t>
            </a:r>
            <a:r>
              <a:rPr b="1" lang="iw" sz="1850">
                <a:solidFill>
                  <a:srgbClr val="24292E"/>
                </a:solidFill>
                <a:highlight>
                  <a:srgbClr val="FFFFFF"/>
                </a:highlight>
                <a:latin typeface="Century Gothic"/>
                <a:ea typeface="Century Gothic"/>
                <a:cs typeface="Century Gothic"/>
                <a:sym typeface="Century Gothic"/>
              </a:rPr>
              <a:t>positive score &gt; 0.05</a:t>
            </a:r>
            <a:endParaRPr b="1" sz="1850">
              <a:solidFill>
                <a:srgbClr val="24292E"/>
              </a:solidFill>
              <a:highlight>
                <a:srgbClr val="FFFFFF"/>
              </a:highlight>
              <a:latin typeface="Century Gothic"/>
              <a:ea typeface="Century Gothic"/>
              <a:cs typeface="Century Gothic"/>
              <a:sym typeface="Century Gothic"/>
            </a:endParaRPr>
          </a:p>
          <a:p>
            <a:pPr indent="-346075" lvl="0" marL="457200" rtl="0" algn="l">
              <a:lnSpc>
                <a:spcPct val="130000"/>
              </a:lnSpc>
              <a:spcBef>
                <a:spcPts val="0"/>
              </a:spcBef>
              <a:spcAft>
                <a:spcPts val="0"/>
              </a:spcAft>
              <a:buClr>
                <a:srgbClr val="24292E"/>
              </a:buClr>
              <a:buSzPts val="1850"/>
              <a:buFont typeface="Century Gothic"/>
              <a:buChar char="●"/>
            </a:pPr>
            <a:r>
              <a:rPr lang="iw" sz="1850">
                <a:solidFill>
                  <a:srgbClr val="24292E"/>
                </a:solidFill>
                <a:highlight>
                  <a:srgbClr val="FFFFFF"/>
                </a:highlight>
                <a:latin typeface="Century Gothic"/>
                <a:ea typeface="Century Gothic"/>
                <a:cs typeface="Century Gothic"/>
                <a:sym typeface="Century Gothic"/>
              </a:rPr>
              <a:t>The </a:t>
            </a:r>
            <a:r>
              <a:rPr b="1" lang="iw" sz="1850">
                <a:solidFill>
                  <a:srgbClr val="24292E"/>
                </a:solidFill>
                <a:highlight>
                  <a:srgbClr val="FFFFFF"/>
                </a:highlight>
                <a:latin typeface="Century Gothic"/>
                <a:ea typeface="Century Gothic"/>
                <a:cs typeface="Century Gothic"/>
                <a:sym typeface="Century Gothic"/>
              </a:rPr>
              <a:t>first rental</a:t>
            </a:r>
            <a:r>
              <a:rPr lang="iw" sz="1850">
                <a:solidFill>
                  <a:srgbClr val="24292E"/>
                </a:solidFill>
                <a:highlight>
                  <a:srgbClr val="FFFFFF"/>
                </a:highlight>
                <a:latin typeface="Century Gothic"/>
                <a:ea typeface="Century Gothic"/>
                <a:cs typeface="Century Gothic"/>
                <a:sym typeface="Century Gothic"/>
              </a:rPr>
              <a:t> was up in March </a:t>
            </a:r>
            <a:r>
              <a:rPr b="1" lang="iw" sz="1850">
                <a:solidFill>
                  <a:srgbClr val="24292E"/>
                </a:solidFill>
                <a:highlight>
                  <a:srgbClr val="FFFFFF"/>
                </a:highlight>
                <a:latin typeface="Century Gothic"/>
                <a:ea typeface="Century Gothic"/>
                <a:cs typeface="Century Gothic"/>
                <a:sym typeface="Century Gothic"/>
              </a:rPr>
              <a:t>2008 </a:t>
            </a:r>
            <a:r>
              <a:rPr lang="iw" sz="1850">
                <a:solidFill>
                  <a:srgbClr val="24292E"/>
                </a:solidFill>
                <a:highlight>
                  <a:srgbClr val="FFFFFF"/>
                </a:highlight>
                <a:latin typeface="Century Gothic"/>
                <a:ea typeface="Century Gothic"/>
                <a:cs typeface="Century Gothic"/>
                <a:sym typeface="Century Gothic"/>
              </a:rPr>
              <a:t>in </a:t>
            </a:r>
            <a:r>
              <a:rPr b="1" lang="iw" sz="1850">
                <a:solidFill>
                  <a:srgbClr val="24292E"/>
                </a:solidFill>
                <a:highlight>
                  <a:srgbClr val="FFFFFF"/>
                </a:highlight>
                <a:latin typeface="Century Gothic"/>
                <a:ea typeface="Century Gothic"/>
                <a:cs typeface="Century Gothic"/>
                <a:sym typeface="Century Gothic"/>
              </a:rPr>
              <a:t>McKinney</a:t>
            </a:r>
            <a:endParaRPr b="1" sz="1850">
              <a:solidFill>
                <a:srgbClr val="24292E"/>
              </a:solidFill>
              <a:highlight>
                <a:srgbClr val="FFFFFF"/>
              </a:highlight>
              <a:latin typeface="Century Gothic"/>
              <a:ea typeface="Century Gothic"/>
              <a:cs typeface="Century Gothic"/>
              <a:sym typeface="Century Gothic"/>
            </a:endParaRPr>
          </a:p>
          <a:p>
            <a:pPr indent="-346075" lvl="0" marL="457200" rtl="0" algn="l">
              <a:lnSpc>
                <a:spcPct val="130000"/>
              </a:lnSpc>
              <a:spcBef>
                <a:spcPts val="0"/>
              </a:spcBef>
              <a:spcAft>
                <a:spcPts val="0"/>
              </a:spcAft>
              <a:buClr>
                <a:srgbClr val="24292E"/>
              </a:buClr>
              <a:buSzPts val="1850"/>
              <a:buFont typeface="Century Gothic"/>
              <a:buChar char="●"/>
            </a:pPr>
            <a:r>
              <a:rPr lang="iw" sz="1850">
                <a:solidFill>
                  <a:srgbClr val="24292E"/>
                </a:solidFill>
                <a:highlight>
                  <a:srgbClr val="FFFFFF"/>
                </a:highlight>
                <a:latin typeface="Century Gothic"/>
                <a:ea typeface="Century Gothic"/>
                <a:cs typeface="Century Gothic"/>
                <a:sym typeface="Century Gothic"/>
              </a:rPr>
              <a:t>Over </a:t>
            </a:r>
            <a:r>
              <a:rPr b="1" lang="iw" sz="1850">
                <a:solidFill>
                  <a:srgbClr val="24292E"/>
                </a:solidFill>
                <a:highlight>
                  <a:srgbClr val="FFFFFF"/>
                </a:highlight>
                <a:latin typeface="Century Gothic"/>
                <a:ea typeface="Century Gothic"/>
                <a:cs typeface="Century Gothic"/>
                <a:sym typeface="Century Gothic"/>
              </a:rPr>
              <a:t>~546K </a:t>
            </a:r>
            <a:r>
              <a:rPr lang="iw" sz="1850">
                <a:solidFill>
                  <a:srgbClr val="24292E"/>
                </a:solidFill>
                <a:highlight>
                  <a:srgbClr val="FFFFFF"/>
                </a:highlight>
                <a:latin typeface="Century Gothic"/>
                <a:ea typeface="Century Gothic"/>
                <a:cs typeface="Century Gothic"/>
                <a:sym typeface="Century Gothic"/>
              </a:rPr>
              <a:t>guest reviews</a:t>
            </a:r>
            <a:endParaRPr sz="1850">
              <a:solidFill>
                <a:srgbClr val="24292E"/>
              </a:solidFill>
              <a:highlight>
                <a:srgbClr val="FFFFFF"/>
              </a:highlight>
              <a:latin typeface="Century Gothic"/>
              <a:ea typeface="Century Gothic"/>
              <a:cs typeface="Century Gothic"/>
              <a:sym typeface="Century Gothic"/>
            </a:endParaRPr>
          </a:p>
          <a:p>
            <a:pPr indent="-346075" lvl="0" marL="457200" rtl="0" algn="l">
              <a:lnSpc>
                <a:spcPct val="130000"/>
              </a:lnSpc>
              <a:spcBef>
                <a:spcPts val="0"/>
              </a:spcBef>
              <a:spcAft>
                <a:spcPts val="0"/>
              </a:spcAft>
              <a:buClr>
                <a:srgbClr val="24292E"/>
              </a:buClr>
              <a:buSzPts val="1850"/>
              <a:buFont typeface="Century Gothic"/>
              <a:buChar char="●"/>
            </a:pPr>
            <a:r>
              <a:rPr lang="iw" sz="1850">
                <a:solidFill>
                  <a:srgbClr val="24292E"/>
                </a:solidFill>
                <a:highlight>
                  <a:srgbClr val="FFFFFF"/>
                </a:highlight>
                <a:latin typeface="Century Gothic"/>
                <a:ea typeface="Century Gothic"/>
                <a:cs typeface="Century Gothic"/>
                <a:sym typeface="Century Gothic"/>
              </a:rPr>
              <a:t>The </a:t>
            </a:r>
            <a:r>
              <a:rPr b="1" lang="iw" sz="1850">
                <a:solidFill>
                  <a:srgbClr val="24292E"/>
                </a:solidFill>
                <a:highlight>
                  <a:srgbClr val="FFFFFF"/>
                </a:highlight>
                <a:latin typeface="Century Gothic"/>
                <a:ea typeface="Century Gothic"/>
                <a:cs typeface="Century Gothic"/>
                <a:sym typeface="Century Gothic"/>
              </a:rPr>
              <a:t>average price</a:t>
            </a:r>
            <a:r>
              <a:rPr lang="iw" sz="1850">
                <a:solidFill>
                  <a:srgbClr val="24292E"/>
                </a:solidFill>
                <a:highlight>
                  <a:srgbClr val="FFFFFF"/>
                </a:highlight>
                <a:latin typeface="Century Gothic"/>
                <a:ea typeface="Century Gothic"/>
                <a:cs typeface="Century Gothic"/>
                <a:sym typeface="Century Gothic"/>
              </a:rPr>
              <a:t> for listing ranges from </a:t>
            </a:r>
            <a:r>
              <a:rPr b="1" lang="iw" sz="1850">
                <a:solidFill>
                  <a:srgbClr val="24292E"/>
                </a:solidFill>
                <a:highlight>
                  <a:srgbClr val="FFFFFF"/>
                </a:highlight>
                <a:latin typeface="Century Gothic"/>
                <a:ea typeface="Century Gothic"/>
                <a:cs typeface="Century Gothic"/>
                <a:sym typeface="Century Gothic"/>
              </a:rPr>
              <a:t>$10 </a:t>
            </a:r>
            <a:r>
              <a:rPr lang="iw" sz="1850">
                <a:solidFill>
                  <a:srgbClr val="24292E"/>
                </a:solidFill>
                <a:highlight>
                  <a:srgbClr val="FFFFFF"/>
                </a:highlight>
                <a:latin typeface="Century Gothic"/>
                <a:ea typeface="Century Gothic"/>
                <a:cs typeface="Century Gothic"/>
                <a:sym typeface="Century Gothic"/>
              </a:rPr>
              <a:t>per night to </a:t>
            </a:r>
            <a:r>
              <a:rPr b="1" lang="iw" sz="1850">
                <a:solidFill>
                  <a:srgbClr val="24292E"/>
                </a:solidFill>
                <a:highlight>
                  <a:srgbClr val="FFFFFF"/>
                </a:highlight>
                <a:latin typeface="Century Gothic"/>
                <a:ea typeface="Century Gothic"/>
                <a:cs typeface="Century Gothic"/>
                <a:sym typeface="Century Gothic"/>
              </a:rPr>
              <a:t>$10K</a:t>
            </a:r>
            <a:r>
              <a:rPr lang="iw" sz="1850">
                <a:solidFill>
                  <a:srgbClr val="24292E"/>
                </a:solidFill>
                <a:highlight>
                  <a:srgbClr val="FFFFFF"/>
                </a:highlight>
                <a:latin typeface="Century Gothic"/>
                <a:ea typeface="Century Gothic"/>
                <a:cs typeface="Century Gothic"/>
                <a:sym typeface="Century Gothic"/>
              </a:rPr>
              <a:t> per night</a:t>
            </a:r>
            <a:r>
              <a:rPr lang="iw" sz="1850">
                <a:solidFill>
                  <a:srgbClr val="24292E"/>
                </a:solidFill>
                <a:highlight>
                  <a:srgbClr val="FFFFFF"/>
                </a:highlight>
                <a:latin typeface="Century Gothic"/>
                <a:ea typeface="Century Gothic"/>
                <a:cs typeface="Century Gothic"/>
                <a:sym typeface="Century Gothic"/>
              </a:rPr>
              <a:t> </a:t>
            </a:r>
            <a:endParaRPr sz="1850">
              <a:solidFill>
                <a:srgbClr val="24292E"/>
              </a:solidFill>
              <a:highlight>
                <a:srgbClr val="FFFFFF"/>
              </a:highlight>
              <a:latin typeface="Century Gothic"/>
              <a:ea typeface="Century Gothic"/>
              <a:cs typeface="Century Gothic"/>
              <a:sym typeface="Century Gothic"/>
            </a:endParaRPr>
          </a:p>
          <a:p>
            <a:pPr indent="-346075" lvl="0" marL="457200" rtl="0" algn="l">
              <a:lnSpc>
                <a:spcPct val="130000"/>
              </a:lnSpc>
              <a:spcBef>
                <a:spcPts val="0"/>
              </a:spcBef>
              <a:spcAft>
                <a:spcPts val="0"/>
              </a:spcAft>
              <a:buClr>
                <a:srgbClr val="24292E"/>
              </a:buClr>
              <a:buSzPts val="1850"/>
              <a:buFont typeface="Century Gothic"/>
              <a:buChar char="●"/>
            </a:pPr>
            <a:r>
              <a:rPr lang="iw" sz="1850">
                <a:solidFill>
                  <a:srgbClr val="24292E"/>
                </a:solidFill>
                <a:highlight>
                  <a:srgbClr val="FFFFFF"/>
                </a:highlight>
                <a:latin typeface="Century Gothic"/>
                <a:ea typeface="Century Gothic"/>
                <a:cs typeface="Century Gothic"/>
                <a:sym typeface="Century Gothic"/>
              </a:rPr>
              <a:t>Listings with </a:t>
            </a:r>
            <a:r>
              <a:rPr b="1" lang="iw" sz="1850">
                <a:solidFill>
                  <a:srgbClr val="24292E"/>
                </a:solidFill>
                <a:highlight>
                  <a:srgbClr val="FFFFFF"/>
                </a:highlight>
                <a:latin typeface="Century Gothic"/>
                <a:ea typeface="Century Gothic"/>
                <a:cs typeface="Century Gothic"/>
                <a:sym typeface="Century Gothic"/>
              </a:rPr>
              <a:t>$10K</a:t>
            </a:r>
            <a:r>
              <a:rPr lang="iw" sz="1850">
                <a:solidFill>
                  <a:srgbClr val="24292E"/>
                </a:solidFill>
                <a:highlight>
                  <a:srgbClr val="FFFFFF"/>
                </a:highlight>
                <a:latin typeface="Century Gothic"/>
                <a:ea typeface="Century Gothic"/>
                <a:cs typeface="Century Gothic"/>
                <a:sym typeface="Century Gothic"/>
              </a:rPr>
              <a:t> price tag are in the </a:t>
            </a:r>
            <a:r>
              <a:rPr lang="iw" sz="1850">
                <a:solidFill>
                  <a:srgbClr val="24292E"/>
                </a:solidFill>
                <a:highlight>
                  <a:srgbClr val="FFFFFF"/>
                </a:highlight>
                <a:latin typeface="Century Gothic"/>
                <a:ea typeface="Century Gothic"/>
                <a:cs typeface="Century Gothic"/>
                <a:sym typeface="Century Gothic"/>
              </a:rPr>
              <a:t>neighbourhoods</a:t>
            </a:r>
            <a:r>
              <a:rPr lang="iw" sz="1850">
                <a:solidFill>
                  <a:srgbClr val="24292E"/>
                </a:solidFill>
                <a:highlight>
                  <a:srgbClr val="FFFFFF"/>
                </a:highlight>
                <a:latin typeface="Century Gothic"/>
                <a:ea typeface="Century Gothic"/>
                <a:cs typeface="Century Gothic"/>
                <a:sym typeface="Century Gothic"/>
              </a:rPr>
              <a:t> of </a:t>
            </a:r>
            <a:r>
              <a:rPr b="1" lang="iw" sz="1850">
                <a:solidFill>
                  <a:srgbClr val="24292E"/>
                </a:solidFill>
                <a:highlight>
                  <a:srgbClr val="FFFFFF"/>
                </a:highlight>
                <a:latin typeface="Century Gothic"/>
                <a:ea typeface="Century Gothic"/>
                <a:cs typeface="Century Gothic"/>
                <a:sym typeface="Century Gothic"/>
              </a:rPr>
              <a:t>Windsor Park,</a:t>
            </a:r>
            <a:r>
              <a:rPr lang="iw" sz="1850">
                <a:solidFill>
                  <a:srgbClr val="24292E"/>
                </a:solidFill>
                <a:highlight>
                  <a:srgbClr val="FFFFFF"/>
                </a:highlight>
                <a:latin typeface="Century Gothic"/>
                <a:ea typeface="Century Gothic"/>
                <a:cs typeface="Century Gothic"/>
                <a:sym typeface="Century Gothic"/>
              </a:rPr>
              <a:t> </a:t>
            </a:r>
            <a:r>
              <a:rPr b="1" lang="iw" sz="1850">
                <a:solidFill>
                  <a:srgbClr val="24292E"/>
                </a:solidFill>
                <a:highlight>
                  <a:srgbClr val="FFFFFF"/>
                </a:highlight>
                <a:latin typeface="Century Gothic"/>
                <a:ea typeface="Century Gothic"/>
                <a:cs typeface="Century Gothic"/>
                <a:sym typeface="Century Gothic"/>
              </a:rPr>
              <a:t>Northeast Austin</a:t>
            </a:r>
            <a:endParaRPr b="1" sz="1850">
              <a:solidFill>
                <a:schemeClr val="dk2"/>
              </a:solidFill>
              <a:latin typeface="Century Gothic"/>
              <a:ea typeface="Century Gothic"/>
              <a:cs typeface="Century Gothic"/>
              <a:sym typeface="Century Gothic"/>
            </a:endParaRPr>
          </a:p>
        </p:txBody>
      </p:sp>
      <p:sp>
        <p:nvSpPr>
          <p:cNvPr id="110" name="Google Shape;110;p19"/>
          <p:cNvSpPr txBox="1"/>
          <p:nvPr>
            <p:ph idx="1" type="body"/>
          </p:nvPr>
        </p:nvSpPr>
        <p:spPr>
          <a:xfrm>
            <a:off x="240350" y="145300"/>
            <a:ext cx="8592000" cy="454200"/>
          </a:xfrm>
          <a:prstGeom prst="rect">
            <a:avLst/>
          </a:prstGeom>
          <a:gradFill>
            <a:gsLst>
              <a:gs pos="0">
                <a:srgbClr val="9EAFB8"/>
              </a:gs>
              <a:gs pos="100000">
                <a:srgbClr val="616D73"/>
              </a:gs>
            </a:gsLst>
            <a:path path="circle">
              <a:fillToRect b="50%" l="50%" r="50%" t="50%"/>
            </a:path>
            <a:tileRect/>
          </a:gradFill>
        </p:spPr>
        <p:txBody>
          <a:bodyPr anchorCtr="0" anchor="t" bIns="91425" lIns="91425" spcFirstLastPara="1" rIns="91425" wrap="square" tIns="91425">
            <a:noAutofit/>
          </a:bodyPr>
          <a:lstStyle/>
          <a:p>
            <a:pPr indent="0" lvl="0" marL="0" marR="0" rtl="0" algn="ctr">
              <a:lnSpc>
                <a:spcPct val="95000"/>
              </a:lnSpc>
              <a:spcBef>
                <a:spcPts val="0"/>
              </a:spcBef>
              <a:spcAft>
                <a:spcPts val="1200"/>
              </a:spcAft>
              <a:buNone/>
            </a:pPr>
            <a:r>
              <a:rPr b="1" lang="iw" sz="2229">
                <a:solidFill>
                  <a:srgbClr val="F3F3F3"/>
                </a:solidFill>
                <a:latin typeface="Century Gothic"/>
                <a:ea typeface="Century Gothic"/>
                <a:cs typeface="Century Gothic"/>
                <a:sym typeface="Century Gothic"/>
              </a:rPr>
              <a:t>A Quick Glance At The Data</a:t>
            </a:r>
            <a:endParaRPr b="1" sz="2229">
              <a:solidFill>
                <a:srgbClr val="F3F3F3"/>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rotWithShape="1">
          <a:blip r:embed="rId3">
            <a:alphaModFix/>
          </a:blip>
          <a:srcRect b="0" l="0" r="0" t="7986"/>
          <a:stretch/>
        </p:blipFill>
        <p:spPr>
          <a:xfrm>
            <a:off x="172213" y="497375"/>
            <a:ext cx="8799575" cy="4493725"/>
          </a:xfrm>
          <a:prstGeom prst="rect">
            <a:avLst/>
          </a:prstGeom>
          <a:noFill/>
          <a:ln cap="flat" cmpd="sng" w="9525">
            <a:solidFill>
              <a:srgbClr val="999999"/>
            </a:solidFill>
            <a:prstDash val="solid"/>
            <a:round/>
            <a:headEnd len="sm" w="sm" type="none"/>
            <a:tailEnd len="sm" w="sm" type="none"/>
          </a:ln>
        </p:spPr>
      </p:pic>
      <p:sp>
        <p:nvSpPr>
          <p:cNvPr id="116" name="Google Shape;116;p20"/>
          <p:cNvSpPr txBox="1"/>
          <p:nvPr>
            <p:ph idx="1" type="body"/>
          </p:nvPr>
        </p:nvSpPr>
        <p:spPr>
          <a:xfrm>
            <a:off x="276013" y="93800"/>
            <a:ext cx="8592000" cy="290700"/>
          </a:xfrm>
          <a:prstGeom prst="rect">
            <a:avLst/>
          </a:prstGeom>
          <a:noFill/>
        </p:spPr>
        <p:txBody>
          <a:bodyPr anchorCtr="0" anchor="ctr" bIns="91425" lIns="91425" spcFirstLastPara="1" rIns="91425" wrap="square" tIns="91425">
            <a:noAutofit/>
          </a:bodyPr>
          <a:lstStyle/>
          <a:p>
            <a:pPr indent="0" lvl="0" marL="0" rtl="0" algn="ctr">
              <a:lnSpc>
                <a:spcPct val="95000"/>
              </a:lnSpc>
              <a:spcBef>
                <a:spcPts val="0"/>
              </a:spcBef>
              <a:spcAft>
                <a:spcPts val="1200"/>
              </a:spcAft>
              <a:buNone/>
            </a:pPr>
            <a:r>
              <a:rPr b="1" lang="iw" sz="2129">
                <a:solidFill>
                  <a:schemeClr val="dk1"/>
                </a:solidFill>
                <a:latin typeface="Century Gothic"/>
                <a:ea typeface="Century Gothic"/>
                <a:cs typeface="Century Gothic"/>
                <a:sym typeface="Century Gothic"/>
              </a:rPr>
              <a:t>Number Of Unique Listing Entering AirBnB Market Per Year</a:t>
            </a:r>
            <a:endParaRPr b="1" sz="22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3">
            <a:alphaModFix/>
          </a:blip>
          <a:srcRect b="0" l="0" r="0" t="6751"/>
          <a:stretch/>
        </p:blipFill>
        <p:spPr>
          <a:xfrm>
            <a:off x="240813" y="460700"/>
            <a:ext cx="8662426" cy="4584176"/>
          </a:xfrm>
          <a:prstGeom prst="rect">
            <a:avLst/>
          </a:prstGeom>
          <a:noFill/>
          <a:ln cap="flat" cmpd="sng" w="9525">
            <a:solidFill>
              <a:srgbClr val="999999"/>
            </a:solidFill>
            <a:prstDash val="solid"/>
            <a:round/>
            <a:headEnd len="sm" w="sm" type="none"/>
            <a:tailEnd len="sm" w="sm" type="none"/>
          </a:ln>
        </p:spPr>
      </p:pic>
      <p:sp>
        <p:nvSpPr>
          <p:cNvPr id="122" name="Google Shape;122;p21"/>
          <p:cNvSpPr txBox="1"/>
          <p:nvPr>
            <p:ph idx="1" type="body"/>
          </p:nvPr>
        </p:nvSpPr>
        <p:spPr>
          <a:xfrm>
            <a:off x="276013" y="93800"/>
            <a:ext cx="8592000" cy="290700"/>
          </a:xfrm>
          <a:prstGeom prst="rect">
            <a:avLst/>
          </a:prstGeom>
          <a:noFill/>
        </p:spPr>
        <p:txBody>
          <a:bodyPr anchorCtr="0" anchor="ctr" bIns="91425" lIns="91425" spcFirstLastPara="1" rIns="91425" wrap="square" tIns="91425">
            <a:noAutofit/>
          </a:bodyPr>
          <a:lstStyle/>
          <a:p>
            <a:pPr indent="0" lvl="0" marL="0" rtl="0" algn="ctr">
              <a:lnSpc>
                <a:spcPct val="95000"/>
              </a:lnSpc>
              <a:spcBef>
                <a:spcPts val="0"/>
              </a:spcBef>
              <a:spcAft>
                <a:spcPts val="1200"/>
              </a:spcAft>
              <a:buNone/>
            </a:pPr>
            <a:r>
              <a:rPr b="1" lang="iw" sz="2129">
                <a:solidFill>
                  <a:schemeClr val="dk1"/>
                </a:solidFill>
                <a:latin typeface="Century Gothic"/>
                <a:ea typeface="Century Gothic"/>
                <a:cs typeface="Century Gothic"/>
                <a:sym typeface="Century Gothic"/>
              </a:rPr>
              <a:t>Property Types With High Sentiments</a:t>
            </a:r>
            <a:endParaRPr b="1" sz="2200">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